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tone: today is consolidation, not new material. Every slide this morning is a callback to something the room already did hands-on. Keep the pace brisk — the goal is activation of existing knowledge, not re-teaching. Announce the schedule change explicitly if attendees expected a morning exam: review first, exam after lunch.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Logistics beat: exam access codes come from the instructor; each code is single-use with one retake. The lab catch-up block matters — completion is recorded today, so anyone with unfinished modules should plan their afternoon around the exam plus that. Fast finishers can revisit the go-deeper bundles or join the showcase conversation if time 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blueprint out loud and let it sink in: D2 alone is 14 of 34 questions. That is why this deck spends the most time there. Remind the room the full mechanics live on the Exam page, and that the workshop exam mirrors the SecAI+ blueprint but uses an 80% workshop mastery 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Coach exam technique now, once: read scenario stems fully, name the framework AND the edition, and for every control ask 'which risk, by number or name?' The week's quizzes were formative practice for exactly these items — a lunch-time skim of the four quizzes is high-yield.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layer — this is the room's strongest material by now. The umbrella taxonomy matters for exam items that ask which kind of system has which failure mode: deterministic rules are auditable but brittle; generative output is the thing that makes the OWASP LLM Top 10 necessary.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distinctions, both exam-tested. Watch for the classic trap: 'it outputs a label, so it's generative' — no, the question each model type answers is the discriminator. The right-sizing thread (1.5b → 3b → hosted API) recurs in the D3 section; plant it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the 'the model learns from my chats' misconception one last time — in our stack it never does. Context-as-the-only-world is the setup for the one-stream-of-tokens slide, which is the hinge between D1 and D2.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at intuition level, exactly like Day 1. The exam cares about consequences, not math: semantic similarity is why paraphrases evade keyword filters, attention is why injected content anywhere in context can steer output, and the autoregressive loop is why a hijacked trajectory reinforces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most important sentence of the week — if the room can recite it, half the D2 items fall out logically. Ask for it from memory before revealing the bullets. This is also why 'the system prompt will protect us' is always a wrong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Experiment A/B/C structure from the Day 1 lab. The security payload is the last bullet: role separation is convention encoded in training. Real enforcement lives outside the model — which is the D2 thesis, previewed.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steps and the what-lives-in-the-store question are both straight exam material. The weak-point bullet is the bridge to indirect injection and LLM08: RAG adds knowledge AND an input channel — anyone who can write into the corpus can steer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warm-up check — model exam behavior: commit before revealing. Anyone picking A still carries the 'model learns from my data' misconception; revisit the frozen-weights point before moving into D2.
CHECK: In the RAG pipeline you built on Day 1, what does the vector database (Chroma) actually store?
A. The model's weights, updated as users chat
B. Numeric embedding vectors of text chunks (plus chunk text/metadata), used for similarity search at query time
C. Plain-text transcripts of every conversation
D. The system prompt and API keys
Answer: B
An embedding model (nomic-embed-text in the lab) turns each chunk into a vector; the query is embedded too, and the store returns the most similar chunks by cosine distance. It holds neither model weights nor chat history — and weights never update at inference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Signpost the domain-to-day mapping explicitly — it confuses people: workshop Day 3's MORNING (data protection) is still exam domain D2, while Day 3's AFTERNOON (governance) is domain D4, and Day 4's SecOps material is domain D3. Say it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non-obvious boundary is retrieved-documents-into-context — teams treat their own corpus as trusted, but anything that writes into the corpus writes into the model's context. The output-toward-tools boundary is the Excessive Agency (LLM06) conversation from Day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reliable exam patterns here: (1) distinguish the reference from the control — ATLAS is not a scanner; (2) edition hygiene — 'LLM07' means something specific to the 2025 release. The shout-back drill works: 'ranked risk list?' — OWASP; 'adversary playbook?' — ATLAS.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through-line — nearly every control sits OUTSIDE the model, not in a cleverer prompt — is the single most useful idea for reasoning about an unfamiliar Domain-2 question. Know the two new-in-2025 entries cold (LLM07, LLM08) and the two easy-to-confuse pairs below. The full one-line-each reference is on the Day 2 deck and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Untrusted model output passed to a shell or SQL query without validation is which OWASP LLM risk?
A. LLM01 Prompt Injection
B. LLM05 Improper Output Handling
C. LLM03 Supply Chain
D. LLM10 Unbounded Consumption
Answer: B
LLM05 — the mirror of injection. LLM01 is untrusted input going IN; LLM05 is trusting output COMING OUT. Same instinct (treat the untrusted side as untrusted), opposite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 risk and the #1 exam topic. Drill the delivery-path distinction hard — the résumé scenario (attacker-written text arriving via ingestion) is the canonical trap where 'the attacker wrote it' feels direct but is indirect. The next check tests exactly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shape as the Day 2 check with a fresh scenario — that's deliberate exam practice. If the room hesitates on D, spell out that LLM03 concerns compromised components/models/dependencies, not any risk that happens to involve a third party.
CHECK: A vendor plants hidden instructions in a PDF datasheet. Weeks later, your procurement team's RAG assistant retrieves that datasheet and begins recommending only that vendor. Which risk and delivery path is this?
A. LLM01 Prompt Injection — direct, because the vendor authored the instructions
B. LLM01 Prompt Injection — indirect, because the payload arrived via ingested content the model later read
C. LLM10 Unbounded Consumption — the PDF consumed context tokens
D. LLM03 Supply Chain — because a vendor was involved
Answer: B
The payload reached the context through the ingestion/retrieval pipeline, not the live user turn — that is indirect prompt injection (LLM01, 2025). Direct vs. indirect is about HOW the payload enters the context. Option D is the distractor to unlearn: 'a vendor did it' does not make every risk supply-chain.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DataAssist scenario is the mental anchor: an employee record (name, SSN, salary, address) stuffed into a system prompt, one 'repeat your system prompt verbatim' away from total disclosure. The two-risk pairing — channel plus payload — is a good scenario-question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new-ish, both lab-exercised. LLM08's cross-tenant point: a shared vector store without isolation means customer A's documents can surface in customer B's context. LLM10's punchline sets up the guardrail-vs-gateway slide — the model cannot enforce what it cannot conceive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attendees remember one sentence from the whole domain, it's 'enforcement lives outside the model.' On the exam, any option that delegates a security property to model behavior — 'ask it nicely,' 'rely on alignment,' 'the system prompt forbids it' — is a wrong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of labor is the most-tested mapping in the domain: which layer stops which attack. Re-run the lab memory: the crude 'ignore your instructions' got blocked by the DeBERTa scanner; the student key hit HTTP 429 on request #3. Content vs. access — keep the boundary crisp.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control-to-risk mapping in exam form. If anyone picks A, restate the division: guardrails read content, gateways meter access. Note the trap construction — every distractor is a real control from the week, just aimed at the wrong risk.
CHECK: An authenticated user scripts a loop that sends thousands of maximum-length prompts to run up your inference costs. Which control most directly stops this, and which OWASP LLM (2025) risk is it?
A. The DeBERTa PromptInjection scanner — LLM01
B. Gateway rate limits and token budgets on the user's virtual key — LLM10 Unbounded Consumption
C. Output scanning with BanSubstrings — LLM05
D. A longer system prompt forbidding abuse — LLM07
Answer: B
The prompts are benign in content, so a content-judging guardrail scores them clean — this is a consumption attack (LLM10, including denial-of-wallet). The gateway (LiteLLM) enforces what the model cannot: per-key rate limits and token budgets. Option D delegates enforcement to the model — always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two lists distinct — app layer vs. model layer — and cite versions (2025 vs. v0.3). 'Poisoning' is also a shared-vocabulary trap from Day 1: training-data poisoning here, cache/ARP poisoning in classic security. The adversarial-example-vs-guardrail point makes a nice full-circle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Entering the Day-3-morning material, still domain D2. The taxonomy is exam-clean: each control protects exactly one state, and inference exposes the state fewest teams cover. The inventory trap: teams encrypt SQL but run Chroma on an unencrypted volume and ship raw prompt logs to a SIEM.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Reversibility is the axis that matters and the axis the exam tests: 'who needs to un-redact, and how is that key protected?' If nobody needs the real value back, anonymize. Precision drill: 'anonymized' data that can be re-identified is a compliance incident, not anonymization.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argument of Day 3: the guardrail plays a probabilistic arms race; redaction opts out — the data is simply absent. Runs entirely locally (a cloud PII-check API is itself a PII disclosure). The lab's money shot: prompt-leakage recites &lt;US_SSN&gt; instead of the SSN.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an attack, name the control; given a control, name the attack. Note what's absent from the right-hand column: alignment. Least-privilege context is the sleeper concept — retrieval scope IS an authorization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Order matters and is quiz-tested: regex is microseconds per line so it gates everything; NER runs second on what regex cleaned. A leaked sk- key in a log is a live credential — arguably worse than the PII. Monitoring is the bridge from prevention to detection, i.e., from D2 to D3.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deepest-layer-defense idea in check form. If anyone picks C after the alignment-is-not-a-control slide, that's the review priority over lunch. Watching an attack succeed and yield nothing is the strongest security argument of the week.
CHECK: After Day 3's lab, attackers can still get injection prompts past DataAssist's guardrail occasionally — yet exfiltration attempts now come back empty. What made the difference?
A. The model's alignment training improved overnight
B. PII was redacted at the input layer with Presidio before it ever entered the context — there is nothing sensitive left to leak
C. The system prompt now firmly forbids revealing PII
D. The vector database was switched to a faster one
Answer: B
You cannot leak what is not there. Redaction removes the sensitive data from the context entirely, so even a SUCCESSFUL injection yields placeholders like &lt;US_SSN&gt;. Options A and C are the same wrong answer in different clothes — both delegate a data-security property to model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Domain-mapping reminder again: exam D3 is workshop Day 4. The thesis: the same model is an asset or a hazard depending on whether validation and human review gate its output. Everything in this domain is an instance of generate → validate → human.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exam-tested facts on one slide: what MCP standardizes (the connection — not training, not encryption, not pricing); who executes tools (the runner, never the model); and the right-sizing judgment (name the capability that forces the escalation: schema-faithful JSON emission). Lab tools were triage_logs and lookup_cve.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day's central pipeline and reliable exam material: LLMs produce plausible-but-invalid rules, and detection rules fail SILENTLY — a broken rule just never fires. Static validation proves well-formed, not well-aimed: a valid rule can still detect the wrong thing, which is why review never disappears.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'AND' is the exam point — offline discipline and anti-hallucination grounding are separate benefits of one design choice. Same principle as MCP: the tool/data provides ground truth, the model reasons over it. The analyst seat is the skill: disagreement with the model, articulated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discriminator: AI-ENABLED vectors (AI is what makes the attack possible/cheap) vs. ordinary security failures (misconfigured firewall, stolen laptop). Both appear as options; precision decides. End on the asymmetry — defenders own the ground truth and the pipeline.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room nails this, the D3 core has landed. Worth restating the division: validation gives correctness-of-form, the human gives correctness-of-intent, and nothing proceeds to production without both.
CHECK: In the Day 4 detection-engineering loop, why can't you skip static validation and send generated Sigma rules straight to human review?
A. You can — validation is only for logging purposes
B. LLMs produce plausible-but-invalid rules; the validator catches syntax/structure errors mechanically and its error text drives the repair loop, so humans spend attention on intent, not typos
C. Because sigma-cli deploys the rule to production automatically
D. Because validation encrypts the rule before transmission
Answer: B
The validator (sigma check; suricata -T for network rules) is the mechanical gate: it proves the draft is well-formed, offline, and its failure messages are ideal repair-prompt input. The human review that follows judges correctness of INTENT — a perfectly valid rule can still detect the wrong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CSF-reflex trap is the single most predictable D4 distractor — this room is fluent in CSF, and that fluency is exactly what gets exploited. Thirty seconds of the shout-back drill (function → which framework?) beats re-reading definitions. Voluntary framework vs. binding law is the other axis to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exam anchors: the four tiers (and that obligations scale with harm), and the framework-vs-law contrast — NIST RMF is voluntary, the Act is binding. Model the epistemic hygiene on the date: provisional, has shifted before, re-verify before relying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Principles-to-controls mapping: privacy → redaction, human oversight → human-in-the-loop, accountability → sanitized audit logs, transparency → disclosure duties. The three-part Shadow AI response is both the field answer and the exam answer — and this workshop's local governed stack is itself an example of the third leg.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predictable trap on the exam, in check form. Anyone who picks A just demonstrated the reflex — which makes the point better than any slide. Follow with the EU-tier names out loud (unacceptable/high/limited/minimal) so both taxonomies are fresh.
CHECK: A colleague maps your AI deployment's risks using 'Identify, Protect, Detect, Respond, Recover' and calls it a NIST AI RMF assessment. What's wrong?
A. Nothing — those are the AI RMF 1.0 functions
B. Those are the NIST Cybersecurity Framework functions; NIST AI RMF 1.0 uses Govern, Map, Measure, Manage
C. The AI RMF has no named functions
D. Those are the EU AI Act's risk tiers
Answer: B
NIST AI RMF 1.0 is organized around Govern, Map, Measure, Manage — Govern cross-cutting, feeding the other three. Identify/Protect/Detect/Respond/Recover is the NIST CSF, a different framework for a different scope, and the exam's favorite D4 distractor.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minutes of meta-review is worth a question or two. The distractor pattern deserves emphasis: wrong options are rarely nonsense — they're correct facts mis-applied (a real control for a different risk, a real framework for a different job). Remind: D2 carries 40% of the points; budget accordingly.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morning with logistics, not content. Over lunch: skim the four end-of-day quizzes — they were formative practice for exactly these items. After the exam, the room self-organizes: unfinished labs first (completion is recorded today), then go-deeper bundles or the showcase/roundtable material for those already done. Good luck — you built everything this exam asks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1554480"/>
            <a:ext cx="8046720" cy="457200"/>
          </a:xfrm>
          <a:prstGeom prst="rect">
            <a:avLst/>
          </a:prstGeom>
          <a:noFill/>
          <a:ln/>
        </p:spPr>
        <p:txBody>
          <a:bodyPr wrap="square" rtlCol="0" anchor="ctr"/>
          <a:lstStyle/>
          <a:p>
            <a:pPr indent="0" marL="0">
              <a:buNone/>
            </a:pPr>
            <a:r>
              <a:rPr lang="en-US" sz="1600" b="1" spc="200" kern="0" dirty="0">
                <a:solidFill>
                  <a:srgbClr val="5B8CFF"/>
                </a:solidFill>
              </a:rPr>
              <a:t>Day 5</a:t>
            </a:r>
            <a:endParaRPr lang="en-US" sz="1600" dirty="0"/>
          </a:p>
        </p:txBody>
      </p:sp>
      <p:sp>
        <p:nvSpPr>
          <p:cNvPr id="3" name="Text 1"/>
          <p:cNvSpPr/>
          <p:nvPr/>
        </p:nvSpPr>
        <p:spPr>
          <a:xfrm>
            <a:off x="548640" y="2011680"/>
            <a:ext cx="8046720" cy="1280160"/>
          </a:xfrm>
          <a:prstGeom prst="rect">
            <a:avLst/>
          </a:prstGeom>
          <a:noFill/>
          <a:ln/>
        </p:spPr>
        <p:txBody>
          <a:bodyPr wrap="square" rtlCol="0" anchor="ctr"/>
          <a:lstStyle/>
          <a:p>
            <a:pPr indent="0" marL="0">
              <a:buNone/>
            </a:pPr>
            <a:r>
              <a:rPr lang="en-US" sz="4000" b="1" dirty="0">
                <a:solidFill>
                  <a:srgbClr val="E8EDF5"/>
                </a:solidFill>
              </a:rPr>
              <a:t>Week in Review — All Four Domains</a:t>
            </a:r>
            <a:endParaRPr lang="en-US" sz="4000" dirty="0"/>
          </a:p>
        </p:txBody>
      </p:sp>
      <p:sp>
        <p:nvSpPr>
          <p:cNvPr id="4" name="Text 2"/>
          <p:cNvSpPr/>
          <p:nvPr/>
        </p:nvSpPr>
        <p:spPr>
          <a:xfrm>
            <a:off x="548640" y="3383280"/>
            <a:ext cx="8046720" cy="365760"/>
          </a:xfrm>
          <a:prstGeom prst="rect">
            <a:avLst/>
          </a:prstGeom>
          <a:noFill/>
          <a:ln/>
        </p:spPr>
        <p:txBody>
          <a:bodyPr wrap="square" rtlCol="0" anchor="ctr"/>
          <a:lstStyle/>
          <a:p>
            <a:pPr indent="0" marL="0">
              <a:buNone/>
            </a:pPr>
            <a:r>
              <a:rPr lang="en-US" sz="1200" dirty="0">
                <a:solidFill>
                  <a:srgbClr val="8B97AC"/>
                </a:solidFill>
              </a:rPr>
              <a:t>Hands-On SecAI+  ·  Working Connections Summer Online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5 — Week in Review: All Four Domains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Hands-On SecAI+ · Working Connections 2026 · Fri, Jul 24 · 9:30 AM – 5:30 PM Central</a:t>
            </a:r>
            <a:endParaRPr lang="en-US" sz="1500" dirty="0"/>
          </a:p>
          <a:p>
            <a:pPr marL="342900" indent="-342900">
              <a:spcAft>
                <a:spcPts val="600"/>
              </a:spcAft>
              <a:buSzPct val="100000"/>
              <a:buChar char="•"/>
            </a:pPr>
            <a:r>
              <a:rPr lang="en-US" sz="1400" dirty="0">
                <a:solidFill>
                  <a:srgbClr val="E8EDF5"/>
                </a:solidFill>
              </a:rPr>
              <a:t>This morning: a guided review of every SecAI+ domain — the exam warm-up</a:t>
            </a:r>
            <a:endParaRPr lang="en-US" sz="1500" dirty="0"/>
          </a:p>
          <a:p>
            <a:pPr marL="342900" indent="-342900">
              <a:spcAft>
                <a:spcPts val="600"/>
              </a:spcAft>
              <a:buSzPct val="100000"/>
              <a:buChar char="•"/>
            </a:pPr>
            <a:r>
              <a:rPr lang="en-US" sz="1400" dirty="0">
                <a:solidFill>
                  <a:srgbClr val="E8EDF5"/>
                </a:solidFill>
              </a:rPr>
              <a:t>After lunch: the graded workshop exam (all four domains, blueprint-weighted)</a:t>
            </a:r>
            <a:endParaRPr lang="en-US" sz="1500" dirty="0"/>
          </a:p>
          <a:p>
            <a:pPr marL="342900" indent="-342900">
              <a:spcAft>
                <a:spcPts val="600"/>
              </a:spcAft>
              <a:buSzPct val="100000"/>
              <a:buChar char="•"/>
            </a:pPr>
            <a:r>
              <a:rPr lang="en-US" sz="1400" dirty="0">
                <a:solidFill>
                  <a:srgbClr val="E8EDF5"/>
                </a:solidFill>
              </a:rPr>
              <a:t>Rest of the afternoon: lab catch-up — finish anything unfinished</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How today works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MORNING — this review deck: all four domains, weighted like the exam blueprint</a:t>
            </a:r>
            <a:endParaRPr lang="en-US" sz="1400" dirty="0"/>
          </a:p>
          <a:p>
            <a:pPr marL="342900" indent="-342900">
              <a:spcAft>
                <a:spcPts val="600"/>
              </a:spcAft>
              <a:buSzPct val="100000"/>
              <a:buChar char="•"/>
            </a:pPr>
            <a:r>
              <a:rPr lang="en-US" sz="1400" dirty="0">
                <a:solidFill>
                  <a:srgbClr val="E8EDF5"/>
                </a:solidFill>
              </a:rPr>
              <a:t>Six checks-for-understanding are embedded — treat each as a practice exam item</a:t>
            </a:r>
            <a:endParaRPr lang="en-US" sz="1400" dirty="0"/>
          </a:p>
          <a:p>
            <a:pPr marL="342900" indent="-342900">
              <a:spcAft>
                <a:spcPts val="600"/>
              </a:spcAft>
              <a:buSzPct val="100000"/>
              <a:buChar char="•"/>
            </a:pPr>
            <a:r>
              <a:rPr lang="en-US" sz="1400" dirty="0">
                <a:solidFill>
                  <a:srgbClr val="E8EDF5"/>
                </a:solidFill>
              </a:rPr>
              <a:t>AFTER LUNCH — the exam opens on the Day 5 page; you have the full afternoon session to pace yourself</a:t>
            </a:r>
            <a:endParaRPr lang="en-US" sz="1400" dirty="0"/>
          </a:p>
          <a:p>
            <a:pPr marL="342900" indent="-342900">
              <a:spcAft>
                <a:spcPts val="600"/>
              </a:spcAft>
              <a:buSzPct val="100000"/>
              <a:buChar char="•"/>
            </a:pPr>
            <a:r>
              <a:rPr lang="en-US" sz="1400" dirty="0">
                <a:solidFill>
                  <a:srgbClr val="E8EDF5"/>
                </a:solidFill>
              </a:rPr>
              <a:t>AFTER THE EXAM — lab catch-up: finish any unfinished lab modules; the instructor needs final grades today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exam at a glance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34 questions, blueprint-weighted: D1 Basic AI Concepts 17% · D2 Securing AI Systems 40% · D3 AI-Assisted Security 24% · D4 Governance, Risk &amp; Compliance 19%</a:t>
            </a:r>
            <a:endParaRPr lang="en-US" sz="1400" dirty="0"/>
          </a:p>
          <a:p>
            <a:pPr marL="342900" indent="-342900">
              <a:spcAft>
                <a:spcPts val="600"/>
              </a:spcAft>
              <a:buSzPct val="100000"/>
              <a:buChar char="•"/>
            </a:pPr>
            <a:r>
              <a:rPr lang="en-US" sz="1400" dirty="0">
                <a:solidFill>
                  <a:srgbClr val="E8EDF5"/>
                </a:solidFill>
              </a:rPr>
              <a:t>80% to pass · one retake if needed · auto-graded on submit</a:t>
            </a:r>
            <a:endParaRPr lang="en-US" sz="1400" dirty="0"/>
          </a:p>
          <a:p>
            <a:pPr marL="342900" indent="-342900">
              <a:spcAft>
                <a:spcPts val="600"/>
              </a:spcAft>
              <a:buSzPct val="100000"/>
              <a:buChar char="•"/>
            </a:pPr>
            <a:r>
              <a:rPr lang="en-US" sz="1400" dirty="0">
                <a:solidFill>
                  <a:srgbClr val="E8EDF5"/>
                </a:solidFill>
              </a:rPr>
              <a:t>Your access code (SECAI-XXXX) is your identity — no PII to enter</a:t>
            </a:r>
            <a:endParaRPr lang="en-US" sz="1400" dirty="0"/>
          </a:p>
          <a:p>
            <a:pPr marL="342900" indent="-342900">
              <a:spcAft>
                <a:spcPts val="600"/>
              </a:spcAft>
              <a:buSzPct val="100000"/>
              <a:buChar char="•"/>
            </a:pPr>
            <a:r>
              <a:rPr lang="en-US" sz="1400" dirty="0">
                <a:solidFill>
                  <a:srgbClr val="E8EDF5"/>
                </a:solidFill>
              </a:rPr>
              <a:t>Multiple-choice and short scenario questions; everything from the week is fair game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How to use this morning</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Weight your attention like the blueprint weights the points — D2 gets the biggest block</a:t>
            </a:r>
            <a:endParaRPr lang="en-US" sz="1400" dirty="0"/>
          </a:p>
          <a:p>
            <a:pPr marL="342900" indent="-342900">
              <a:spcAft>
                <a:spcPts val="600"/>
              </a:spcAft>
              <a:buSzPct val="100000"/>
              <a:buChar char="•"/>
            </a:pPr>
            <a:r>
              <a:rPr lang="en-US" sz="1400" dirty="0">
                <a:solidFill>
                  <a:srgbClr val="E8EDF5"/>
                </a:solidFill>
              </a:rPr>
              <a:t>The checks in this deck are exam warm-up: commit to an answer BEFORE revealing</a:t>
            </a:r>
            <a:endParaRPr lang="en-US" sz="1400" dirty="0"/>
          </a:p>
          <a:p>
            <a:pPr marL="342900" indent="-342900">
              <a:spcAft>
                <a:spcPts val="600"/>
              </a:spcAft>
              <a:buSzPct val="100000"/>
              <a:buChar char="•"/>
            </a:pPr>
            <a:r>
              <a:rPr lang="en-US" sz="1400" dirty="0">
                <a:solidFill>
                  <a:srgbClr val="E8EDF5"/>
                </a:solidFill>
              </a:rPr>
              <a:t>When a recap slide feels shaky, note the day it came from — the Day 1–4 pages and end-of-day quizzes are your review material over lunch</a:t>
            </a:r>
            <a:endParaRPr lang="en-US" sz="1400" dirty="0"/>
          </a:p>
          <a:p>
            <a:pPr marL="342900" indent="-342900">
              <a:spcAft>
                <a:spcPts val="600"/>
              </a:spcAft>
              <a:buSzPct val="100000"/>
              <a:buChar char="•"/>
            </a:pPr>
            <a:r>
              <a:rPr lang="en-US" sz="1400" dirty="0">
                <a:solidFill>
                  <a:srgbClr val="E8EDF5"/>
                </a:solidFill>
              </a:rPr>
              <a:t>Map every control to the risk it mitigates — that mapping is the exam's favorite question shape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Domain 1 — Basic AI Concepts (17%)</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Day 1's shared vocabulary. Six-ish questions ride on these fundamentals.</a:t>
            </a:r>
            <a:endParaRPr lang="en-US" sz="1500" dirty="0"/>
          </a:p>
          <a:p>
            <a:pPr marL="342900" indent="-342900">
              <a:spcAft>
                <a:spcPts val="600"/>
              </a:spcAft>
              <a:buSzPct val="100000"/>
              <a:buChar char="•"/>
            </a:pPr>
            <a:r>
              <a:rPr lang="en-US" sz="1400" dirty="0">
                <a:solidFill>
                  <a:srgbClr val="E8EDF5"/>
                </a:solidFill>
              </a:rPr>
              <a:t>The AI umbrella: rule-based/symbolic → classical ML → deep learning → generative AI</a:t>
            </a:r>
            <a:endParaRPr lang="en-US" sz="1500" dirty="0"/>
          </a:p>
          <a:p>
            <a:pPr marL="342900" indent="-342900">
              <a:spcAft>
                <a:spcPts val="600"/>
              </a:spcAft>
              <a:buSzPct val="100000"/>
              <a:buChar char="•"/>
            </a:pPr>
            <a:r>
              <a:rPr lang="en-US" sz="1400" dirty="0">
                <a:solidFill>
                  <a:srgbClr val="E8EDF5"/>
                </a:solidFill>
              </a:rPr>
              <a:t>Each layer trades auditability for capability — rule-based is deterministic and readable; generative produces new content and new attack surface</a:t>
            </a:r>
            <a:endParaRPr lang="en-US" sz="1500" dirty="0"/>
          </a:p>
          <a:p>
            <a:pPr marL="342900" indent="-342900">
              <a:spcAft>
                <a:spcPts val="600"/>
              </a:spcAft>
              <a:buSzPct val="100000"/>
              <a:buChar char="•"/>
            </a:pPr>
            <a:r>
              <a:rPr lang="en-US" sz="1400" dirty="0">
                <a:solidFill>
                  <a:srgbClr val="E8EDF5"/>
                </a:solidFill>
              </a:rPr>
              <a:t>Modern LLMs are transformers doing autoregressive generation</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discriminative vs. generative · LLM vs. SLM</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Discriminative — answers "which class is this?" (the DeBERTa injection classifier)</a:t>
            </a:r>
            <a:endParaRPr lang="en-US" sz="1400" dirty="0"/>
          </a:p>
          <a:p>
            <a:pPr marL="342900" indent="-342900">
              <a:spcAft>
                <a:spcPts val="600"/>
              </a:spcAft>
              <a:buSzPct val="100000"/>
              <a:buChar char="•"/>
            </a:pPr>
            <a:r>
              <a:rPr lang="en-US" sz="1400" dirty="0">
                <a:solidFill>
                  <a:srgbClr val="E8EDF5"/>
                </a:solidFill>
              </a:rPr>
              <a:t>Generative — answers "what comes next?" (the LLM itself)</a:t>
            </a:r>
            <a:endParaRPr lang="en-US" sz="1400" dirty="0"/>
          </a:p>
          <a:p>
            <a:pPr marL="342900" indent="-342900">
              <a:spcAft>
                <a:spcPts val="600"/>
              </a:spcAft>
              <a:buSzPct val="100000"/>
              <a:buChar char="•"/>
            </a:pPr>
            <a:r>
              <a:rPr lang="en-US" sz="1400" dirty="0">
                <a:solidFill>
                  <a:srgbClr val="E8EDF5"/>
                </a:solidFill>
              </a:rPr>
              <a:t>You deployed BOTH: a cheap classifier in front, an expensive generator behind</a:t>
            </a:r>
            <a:endParaRPr lang="en-US" sz="1400" dirty="0"/>
          </a:p>
          <a:p>
            <a:pPr marL="342900" indent="-342900">
              <a:spcAft>
                <a:spcPts val="600"/>
              </a:spcAft>
              <a:buSzPct val="100000"/>
              <a:buChar char="•"/>
            </a:pPr>
            <a:r>
              <a:rPr lang="en-US" sz="1400" dirty="0">
                <a:solidFill>
                  <a:srgbClr val="E8EDF5"/>
                </a:solidFill>
              </a:rPr>
              <a:t>LLM vs. SLM is SCALE, not architecture — qwen2.5:1.5b ran three days of labs on CPU; you escalated to 3b only when tool-calling demanded it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tokens and the context window</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Text is chopped into sub-word tokens; the model reads and writes tokens, not characters</a:t>
            </a:r>
            <a:endParaRPr lang="en-US" sz="1400" dirty="0"/>
          </a:p>
          <a:p>
            <a:pPr marL="342900" indent="-342900">
              <a:spcAft>
                <a:spcPts val="600"/>
              </a:spcAft>
              <a:buSzPct val="100000"/>
              <a:buChar char="•"/>
            </a:pPr>
            <a:r>
              <a:rPr lang="en-US" sz="1400" dirty="0">
                <a:solidFill>
                  <a:srgbClr val="E8EDF5"/>
                </a:solidFill>
              </a:rPr>
              <a:t>The context window is the model's ENTIRE world at inference time</a:t>
            </a:r>
            <a:endParaRPr lang="en-US" sz="1400" dirty="0"/>
          </a:p>
          <a:p>
            <a:pPr marL="342900" indent="-342900">
              <a:spcAft>
                <a:spcPts val="600"/>
              </a:spcAft>
              <a:buSzPct val="100000"/>
              <a:buChar char="•"/>
            </a:pPr>
            <a:r>
              <a:rPr lang="en-US" sz="1400" dirty="0">
                <a:solidFill>
                  <a:srgbClr val="E8EDF5"/>
                </a:solidFill>
              </a:rPr>
              <a:t>Everything — system prompt, user input, retrieved chunks, prior turns — must fit inside it</a:t>
            </a:r>
            <a:endParaRPr lang="en-US" sz="1400" dirty="0"/>
          </a:p>
          <a:p>
            <a:pPr marL="342900" indent="-342900">
              <a:spcAft>
                <a:spcPts val="600"/>
              </a:spcAft>
              <a:buSzPct val="100000"/>
              <a:buChar char="•"/>
            </a:pPr>
            <a:r>
              <a:rPr lang="en-US" sz="1400" dirty="0">
                <a:solidFill>
                  <a:srgbClr val="E8EDF5"/>
                </a:solidFill>
              </a:rPr>
              <a:t>Weights are frozen at inference; anything that looks like memory is context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embeddings, attention, autoregression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Embeddings — meaning mapped to vectors; similar meanings sit CLOSE in vector space (nomic-embed-text in the labs)</a:t>
            </a:r>
            <a:endParaRPr lang="en-US" sz="1400" dirty="0"/>
          </a:p>
          <a:p>
            <a:pPr marL="342900" indent="-342900">
              <a:spcAft>
                <a:spcPts val="600"/>
              </a:spcAft>
              <a:buSzPct val="100000"/>
              <a:buChar char="•"/>
            </a:pPr>
            <a:r>
              <a:rPr lang="en-US" sz="1400" dirty="0">
                <a:solidFill>
                  <a:srgbClr val="E8EDF5"/>
                </a:solidFill>
              </a:rPr>
              <a:t>Attention — every token can weigh every other token in the context</a:t>
            </a:r>
            <a:endParaRPr lang="en-US" sz="1400" dirty="0"/>
          </a:p>
          <a:p>
            <a:pPr marL="342900" indent="-342900">
              <a:spcAft>
                <a:spcPts val="600"/>
              </a:spcAft>
              <a:buSzPct val="100000"/>
              <a:buChar char="•"/>
            </a:pPr>
            <a:r>
              <a:rPr lang="en-US" sz="1400" dirty="0">
                <a:solidFill>
                  <a:srgbClr val="E8EDF5"/>
                </a:solidFill>
              </a:rPr>
              <a:t>Autoregressive generation — one token at a time, each fed back in as input</a:t>
            </a:r>
            <a:endParaRPr lang="en-US" sz="1400" dirty="0"/>
          </a:p>
          <a:p>
            <a:pPr marL="342900" indent="-342900">
              <a:spcAft>
                <a:spcPts val="600"/>
              </a:spcAft>
              <a:buSzPct val="100000"/>
              <a:buChar char="•"/>
            </a:pPr>
            <a:r>
              <a:rPr lang="en-US" sz="1400" dirty="0">
                <a:solidFill>
                  <a:srgbClr val="E8EDF5"/>
                </a:solidFill>
              </a:rPr>
              <a:t>Together: the output is a probabilistic continuation of everything currently in context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 D2 hinge: one stream of tokens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model treats the whole context window as ONE stream of tokens</a:t>
            </a:r>
            <a:endParaRPr lang="en-US" sz="1400" dirty="0"/>
          </a:p>
          <a:p>
            <a:pPr marL="342900" indent="-342900">
              <a:spcAft>
                <a:spcPts val="600"/>
              </a:spcAft>
              <a:buSzPct val="100000"/>
              <a:buChar char="•"/>
            </a:pPr>
            <a:r>
              <a:rPr lang="en-US" sz="1400" dirty="0">
                <a:solidFill>
                  <a:srgbClr val="E8EDF5"/>
                </a:solidFill>
              </a:rPr>
              <a:t>No in-band mechanism separates trusted instructions from untrusted data</a:t>
            </a:r>
            <a:endParaRPr lang="en-US" sz="1400" dirty="0"/>
          </a:p>
          <a:p>
            <a:pPr marL="342900" indent="-342900">
              <a:spcAft>
                <a:spcPts val="600"/>
              </a:spcAft>
              <a:buSzPct val="100000"/>
              <a:buChar char="•"/>
            </a:pPr>
            <a:r>
              <a:rPr lang="en-US" sz="1400" dirty="0">
                <a:solidFill>
                  <a:srgbClr val="E8EDF5"/>
                </a:solidFill>
              </a:rPr>
              <a:t>System prompt, user input, retrieved documents — all the same tokens</a:t>
            </a:r>
            <a:endParaRPr lang="en-US" sz="1400" dirty="0"/>
          </a:p>
          <a:p>
            <a:pPr marL="342900" indent="-342900">
              <a:spcAft>
                <a:spcPts val="600"/>
              </a:spcAft>
              <a:buSzPct val="100000"/>
              <a:buChar char="•"/>
            </a:pPr>
            <a:r>
              <a:rPr lang="en-US" sz="1400" dirty="0">
                <a:solidFill>
                  <a:srgbClr val="E8EDF5"/>
                </a:solidFill>
              </a:rPr>
              <a:t>The root cause of prompt injection, and the architectural fact every defense compensates for</a:t>
            </a:r>
            <a:endParaRPr lang="en-US" sz="1400" dirty="0"/>
          </a:p>
        </p:txBody>
      </p:sp>
      <p:pic>
        <p:nvPicPr>
          <p:cNvPr id="4" name="Image 0" descr="/home/profz/projects/secai-course/site/public/img/lessons/day5-one-token-stream.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Everything becomes one undifferentiated stream</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prompt engineering recap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Zero-shot — instruction only; fast but inconsistent on small models</a:t>
            </a:r>
            <a:endParaRPr lang="en-US" sz="1400" dirty="0"/>
          </a:p>
          <a:p>
            <a:pPr marL="342900" indent="-342900">
              <a:spcAft>
                <a:spcPts val="600"/>
              </a:spcAft>
              <a:buSzPct val="100000"/>
              <a:buChar char="•"/>
            </a:pPr>
            <a:r>
              <a:rPr lang="en-US" sz="1400" dirty="0">
                <a:solidFill>
                  <a:srgbClr val="E8EDF5"/>
                </a:solidFill>
              </a:rPr>
              <a:t>One-shot / multi-shot — worked examples anchor format and decision boundary</a:t>
            </a:r>
            <a:endParaRPr lang="en-US" sz="1400" dirty="0"/>
          </a:p>
          <a:p>
            <a:pPr marL="342900" indent="-342900">
              <a:spcAft>
                <a:spcPts val="600"/>
              </a:spcAft>
              <a:buSzPct val="100000"/>
              <a:buChar char="•"/>
            </a:pPr>
            <a:r>
              <a:rPr lang="en-US" sz="1400" dirty="0">
                <a:solidFill>
                  <a:srgbClr val="E8EDF5"/>
                </a:solidFill>
              </a:rPr>
              <a:t>Chain-of-thought — step-by-step reasoning for multi-step tasks; costs tokens</a:t>
            </a:r>
            <a:endParaRPr lang="en-US" sz="1400" dirty="0"/>
          </a:p>
          <a:p>
            <a:pPr marL="342900" indent="-342900">
              <a:spcAft>
                <a:spcPts val="600"/>
              </a:spcAft>
              <a:buSzPct val="100000"/>
              <a:buChar char="•"/>
            </a:pPr>
            <a:r>
              <a:rPr lang="en-US" sz="1400" dirty="0">
                <a:solidFill>
                  <a:srgbClr val="E8EDF5"/>
                </a:solidFill>
              </a:rPr>
              <a:t>System vs. user roles — placement is STRONGER, but roles are advice, not enforcement: a request, not an ACL</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D1: the RAG pipeline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Ingest → Embed → Store → Retrieve → Generate</a:t>
            </a:r>
            <a:endParaRPr lang="en-US" sz="1400" dirty="0"/>
          </a:p>
          <a:p>
            <a:pPr marL="342900" indent="-342900">
              <a:spcAft>
                <a:spcPts val="600"/>
              </a:spcAft>
              <a:buSzPct val="100000"/>
              <a:buChar char="•"/>
            </a:pPr>
            <a:r>
              <a:rPr lang="en-US" sz="1400" dirty="0">
                <a:solidFill>
                  <a:srgbClr val="E8EDF5"/>
                </a:solidFill>
              </a:rPr>
              <a:t>The vector store (Chroma) holds numeric embedding vectors of text chunks — not weights, not chat history</a:t>
            </a:r>
            <a:endParaRPr lang="en-US" sz="1400" dirty="0"/>
          </a:p>
          <a:p>
            <a:pPr marL="342900" indent="-342900">
              <a:spcAft>
                <a:spcPts val="600"/>
              </a:spcAft>
              <a:buSzPct val="100000"/>
              <a:buChar char="•"/>
            </a:pPr>
            <a:r>
              <a:rPr lang="en-US" sz="1400" dirty="0">
                <a:solidFill>
                  <a:srgbClr val="E8EDF5"/>
                </a:solidFill>
              </a:rPr>
              <a:t>Retrieval = embed the query, fetch the most similar chunks (cosine distance)</a:t>
            </a:r>
            <a:endParaRPr lang="en-US" sz="1400" dirty="0"/>
          </a:p>
          <a:p>
            <a:pPr marL="342900" indent="-342900">
              <a:spcAft>
                <a:spcPts val="600"/>
              </a:spcAft>
              <a:buSzPct val="100000"/>
              <a:buChar char="•"/>
            </a:pPr>
            <a:r>
              <a:rPr lang="en-US" sz="1400" dirty="0">
                <a:solidFill>
                  <a:srgbClr val="E8EDF5"/>
                </a:solidFill>
              </a:rPr>
              <a:t>RAG's weak point: whatever chunk is fetched — wrong or poisoned — the model faithfully uses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Domain 1 warm-up</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In the RAG pipeline you built on Day 1, what does the vector database (Chroma) actually store?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Domain 2 — Securing AI Systems (40%)</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The biggest domain: 14 of 34 questions. Days 2 and 3-morning both live here.</a:t>
            </a:r>
            <a:endParaRPr lang="en-US" sz="1500" dirty="0"/>
          </a:p>
          <a:p>
            <a:pPr marL="342900" indent="-342900">
              <a:spcAft>
                <a:spcPts val="600"/>
              </a:spcAft>
              <a:buSzPct val="100000"/>
              <a:buChar char="•"/>
            </a:pPr>
            <a:r>
              <a:rPr lang="en-US" sz="1400" dirty="0">
                <a:solidFill>
                  <a:srgbClr val="E8EDF5"/>
                </a:solidFill>
              </a:rPr>
              <a:t>Day 2: threat modeling, OWASP LLM Top 10 (2025), MITRE ATLAS, guardrails, gateways</a:t>
            </a:r>
            <a:endParaRPr lang="en-US" sz="1500" dirty="0"/>
          </a:p>
          <a:p>
            <a:pPr marL="342900" indent="-342900">
              <a:spcAft>
                <a:spcPts val="600"/>
              </a:spcAft>
              <a:buSzPct val="100000"/>
              <a:buChar char="•"/>
            </a:pPr>
            <a:r>
              <a:rPr lang="en-US" sz="1400" dirty="0">
                <a:solidFill>
                  <a:srgbClr val="E8EDF5"/>
                </a:solidFill>
              </a:rPr>
              <a:t>Day 3 morning: data protection — three states, redaction, log sanitization (D2.4–2.6)</a:t>
            </a:r>
            <a:endParaRPr lang="en-US" sz="1500" dirty="0"/>
          </a:p>
          <a:p>
            <a:pPr marL="342900" indent="-342900">
              <a:spcAft>
                <a:spcPts val="600"/>
              </a:spcAft>
              <a:buSzPct val="100000"/>
              <a:buChar char="•"/>
            </a:pPr>
            <a:r>
              <a:rPr lang="en-US" sz="1400" dirty="0">
                <a:solidFill>
                  <a:srgbClr val="E8EDF5"/>
                </a:solidFill>
              </a:rPr>
              <a:t>If you review only one section over lunch, review this one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threat modeling an AI system</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Same discipline, new components: DIAGRAM → ENUMERATE → RANK → ASSIGN controls</a:t>
            </a:r>
            <a:endParaRPr lang="en-US" sz="1400" dirty="0"/>
          </a:p>
          <a:p>
            <a:pPr marL="342900" indent="-342900">
              <a:spcAft>
                <a:spcPts val="600"/>
              </a:spcAft>
              <a:buSzPct val="100000"/>
              <a:buChar char="•"/>
            </a:pPr>
            <a:r>
              <a:rPr lang="en-US" sz="1400" dirty="0">
                <a:solidFill>
                  <a:srgbClr val="E8EDF5"/>
                </a:solidFill>
              </a:rPr>
              <a:t>The inventory: data (prompts, retrieved docs, history) · model + runtime · tools · infrastructure (gateway, vector store, logs)</a:t>
            </a:r>
            <a:endParaRPr lang="en-US" sz="1400" dirty="0"/>
          </a:p>
          <a:p>
            <a:pPr marL="342900" indent="-342900">
              <a:spcAft>
                <a:spcPts val="600"/>
              </a:spcAft>
              <a:buSzPct val="100000"/>
              <a:buChar char="•"/>
            </a:pPr>
            <a:r>
              <a:rPr lang="en-US" sz="1400" dirty="0">
                <a:solidFill>
                  <a:srgbClr val="E8EDF5"/>
                </a:solidFill>
              </a:rPr>
              <a:t>Trust boundaries: user input IN · retrieved documents INTO the context · model output OUT toward users, logs, and tools</a:t>
            </a:r>
            <a:endParaRPr lang="en-US" sz="1400" dirty="0"/>
          </a:p>
          <a:p>
            <a:pPr marL="342900" indent="-342900">
              <a:spcAft>
                <a:spcPts val="600"/>
              </a:spcAft>
              <a:buSzPct val="100000"/>
              <a:buChar char="•"/>
            </a:pPr>
            <a:r>
              <a:rPr lang="en-US" sz="1400" dirty="0">
                <a:solidFill>
                  <a:srgbClr val="E8EDF5"/>
                </a:solidFill>
              </a:rPr>
              <a:t>Each boundary crossing is a place to put a control</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two frameworks, two jobs — and cite the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OWASP Top 10 for LLM Applications (2025) — a RANKED RISK LIST: what to worry about most</a:t>
            </a:r>
            <a:endParaRPr lang="en-US" sz="1400" dirty="0"/>
          </a:p>
          <a:p>
            <a:pPr marL="342900" indent="-342900">
              <a:spcAft>
                <a:spcPts val="600"/>
              </a:spcAft>
              <a:buSzPct val="100000"/>
              <a:buChar char="•"/>
            </a:pPr>
            <a:r>
              <a:rPr lang="en-US" sz="1400" dirty="0">
                <a:solidFill>
                  <a:srgbClr val="E8EDF5"/>
                </a:solidFill>
              </a:rPr>
              <a:t>MITRE ATLAS — an ADVERSARY PLAYBOOK: ATT&amp;CK-style tactics and techniques against AI/ML, backed by real case studies</a:t>
            </a:r>
            <a:endParaRPr lang="en-US" sz="1400" dirty="0"/>
          </a:p>
          <a:p>
            <a:pPr marL="342900" indent="-342900">
              <a:spcAft>
                <a:spcPts val="600"/>
              </a:spcAft>
              <a:buSzPct val="100000"/>
              <a:buChar char="•"/>
            </a:pPr>
            <a:r>
              <a:rPr lang="en-US" sz="1400" dirty="0">
                <a:solidFill>
                  <a:srgbClr val="E8EDF5"/>
                </a:solidFill>
              </a:rPr>
              <a:t>Both are threat-modeling REFERENCES, not controls — you don't 'install' either one</a:t>
            </a:r>
            <a:endParaRPr lang="en-US" sz="1400" dirty="0"/>
          </a:p>
          <a:p>
            <a:pPr marL="342900" indent="-342900">
              <a:spcAft>
                <a:spcPts val="600"/>
              </a:spcAft>
              <a:buSzPct val="100000"/>
              <a:buChar char="•"/>
            </a:pPr>
            <a:r>
              <a:rPr lang="en-US" sz="1400" dirty="0">
                <a:solidFill>
                  <a:srgbClr val="E8EDF5"/>
                </a:solidFill>
              </a:rPr>
              <a:t>Always name the edition: the 2025 LLM list renumbered entries from 2023; ML Security Top 10 is v0.3</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the OWASP LLM Top 10, 2025 edition</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All ten are fair game. The fastest way to remember them is by the CONTROL each one needs — and the pattern is that the control lives outside the model:</a:t>
            </a:r>
            <a:endParaRPr lang="en-US" sz="1500" dirty="0"/>
          </a:p>
          <a:p>
            <a:pPr marL="342900" indent="-342900">
              <a:spcAft>
                <a:spcPts val="600"/>
              </a:spcAft>
              <a:buSzPct val="100000"/>
              <a:buChar char="•"/>
            </a:pPr>
            <a:r>
              <a:rPr lang="en-US" sz="1400" dirty="0">
                <a:solidFill>
                  <a:srgbClr val="E8EDF5"/>
                </a:solidFill>
              </a:rPr>
              <a:t>LLM01 Prompt Injection → scanners/boundaries · LLM02 Sensitive Disclosure → minimize context, filter output</a:t>
            </a:r>
            <a:endParaRPr lang="en-US" sz="1500" dirty="0"/>
          </a:p>
          <a:p>
            <a:pPr marL="342900" indent="-342900">
              <a:spcAft>
                <a:spcPts val="600"/>
              </a:spcAft>
              <a:buSzPct val="100000"/>
              <a:buChar char="•"/>
            </a:pPr>
            <a:r>
              <a:rPr lang="en-US" sz="1400" dirty="0">
                <a:solidFill>
                  <a:srgbClr val="E8EDF5"/>
                </a:solidFill>
              </a:rPr>
              <a:t>LLM03 Supply Chain → vet + verify + PIN · LLM04 Data/Model Poisoning → provenance + corpus write-control</a:t>
            </a:r>
            <a:endParaRPr lang="en-US" sz="1500" dirty="0"/>
          </a:p>
          <a:p>
            <a:pPr marL="342900" indent="-342900">
              <a:spcAft>
                <a:spcPts val="600"/>
              </a:spcAft>
              <a:buSzPct val="100000"/>
              <a:buChar char="•"/>
            </a:pPr>
            <a:r>
              <a:rPr lang="en-US" sz="1400" dirty="0">
                <a:solidFill>
                  <a:srgbClr val="E8EDF5"/>
                </a:solidFill>
              </a:rPr>
              <a:t>LLM05 Improper Output Handling → treat output as untrusted · LLM06 Excessive Agency → least privilege + human-in-loop</a:t>
            </a:r>
            <a:endParaRPr lang="en-US" sz="1500" dirty="0"/>
          </a:p>
          <a:p>
            <a:pPr marL="342900" indent="-342900">
              <a:spcAft>
                <a:spcPts val="600"/>
              </a:spcAft>
              <a:buSzPct val="100000"/>
              <a:buChar char="•"/>
            </a:pPr>
            <a:r>
              <a:rPr lang="en-US" sz="1400" dirty="0">
                <a:solidFill>
                  <a:srgbClr val="E8EDF5"/>
                </a:solidFill>
              </a:rPr>
              <a:t>LLM07 System Prompt Leakage → no secrets in prompt · LLM08 Vector/Embedding → tenant isolation</a:t>
            </a:r>
            <a:endParaRPr lang="en-US" sz="1500" dirty="0"/>
          </a:p>
          <a:p>
            <a:pPr marL="342900" indent="-342900">
              <a:spcAft>
                <a:spcPts val="600"/>
              </a:spcAft>
              <a:buSzPct val="100000"/>
              <a:buChar char="•"/>
            </a:pPr>
            <a:r>
              <a:rPr lang="en-US" sz="1400" dirty="0">
                <a:solidFill>
                  <a:srgbClr val="E8EDF5"/>
                </a:solidFill>
              </a:rPr>
              <a:t>LLM09 Misinformation → grounding + oversight · LLM10 Unbounded Consumption → quotas at the gateway</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the two exam traps in the Top 10</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Two pairs the exam loves to confuse. Know which direction the untrusted data flows and what layer the risk lives in:</a:t>
            </a:r>
            <a:endParaRPr lang="en-US" sz="1500" dirty="0"/>
          </a:p>
          <a:p>
            <a:pPr marL="342900" indent="-342900">
              <a:spcAft>
                <a:spcPts val="600"/>
              </a:spcAft>
              <a:buSzPct val="100000"/>
              <a:buChar char="•"/>
            </a:pPr>
            <a:r>
              <a:rPr lang="en-US" sz="1400" dirty="0">
                <a:solidFill>
                  <a:srgbClr val="E8EDF5"/>
                </a:solidFill>
              </a:rPr>
              <a:t>LLM01 vs LLM05 — injection is untrusted input going IN; improper output handling is untrusted output going OUT to a shell/DB/browser</a:t>
            </a:r>
            <a:endParaRPr lang="en-US" sz="1500" dirty="0"/>
          </a:p>
          <a:p>
            <a:pPr marL="342900" indent="-342900">
              <a:spcAft>
                <a:spcPts val="600"/>
              </a:spcAft>
              <a:buSzPct val="100000"/>
              <a:buChar char="•"/>
            </a:pPr>
            <a:r>
              <a:rPr lang="en-US" sz="1400" dirty="0">
                <a:solidFill>
                  <a:srgbClr val="E8EDF5"/>
                </a:solidFill>
              </a:rPr>
              <a:t>LLM03 vs LLM04 — supply chain is a bad COMPONENT (model, package, adapter); poisoning is corrupted DATA</a:t>
            </a:r>
            <a:endParaRPr lang="en-US" sz="1500" dirty="0"/>
          </a:p>
          <a:p>
            <a:pPr marL="342900" indent="-342900">
              <a:spcAft>
                <a:spcPts val="600"/>
              </a:spcAft>
              <a:buSzPct val="100000"/>
              <a:buChar char="•"/>
            </a:pPr>
            <a:r>
              <a:rPr lang="en-US" sz="1400" dirty="0">
                <a:solidFill>
                  <a:srgbClr val="E8EDF5"/>
                </a:solidFill>
              </a:rPr>
              <a:t>Maps vs controls — OWASP/ATLAS are references you enumerate with; guardrails/gateways are the controls that stop things</a:t>
            </a:r>
            <a:endParaRPr lang="en-US" sz="1500" dirty="0"/>
          </a:p>
          <a:p>
            <a:pPr marL="342900" indent="-342900">
              <a:spcAft>
                <a:spcPts val="600"/>
              </a:spcAft>
              <a:buSzPct val="100000"/>
              <a:buChar char="•"/>
            </a:pPr>
            <a:r>
              <a:rPr lang="en-US" sz="1400" dirty="0">
                <a:solidFill>
                  <a:srgbClr val="E8EDF5"/>
                </a:solidFill>
              </a:rPr>
              <a:t>Alignment is not a control — a model's tendency to behave is not an enforcement; that is the whole thesis of Day 2</a:t>
            </a:r>
            <a:endParaRPr lang="en-US" sz="1500" dirty="0"/>
          </a:p>
        </p:txBody>
      </p:sp>
      <p:sp>
        <p:nvSpPr>
          <p:cNvPr id="4" name="Text 2"/>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Untrusted model output passed to a shell or SQL query without validation is which OWASP LLM risk?</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LLM01 — direct vs. indirect injection</a:t>
            </a:r>
            <a:endParaRPr lang="en-US" sz="2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LLM01 — direct vs. indirect injection</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DIRECT — the attacker IS the user: "Ignore your previous instructions and…" straight into the chat</a:t>
            </a:r>
            <a:endParaRPr lang="en-US" sz="1400" dirty="0"/>
          </a:p>
          <a:p>
            <a:pPr marL="342900" indent="-342900">
              <a:spcAft>
                <a:spcPts val="600"/>
              </a:spcAft>
              <a:buSzPct val="100000"/>
              <a:buChar char="•"/>
            </a:pPr>
            <a:r>
              <a:rPr lang="en-US" sz="1400" dirty="0">
                <a:solidFill>
                  <a:srgbClr val="E8EDF5"/>
                </a:solidFill>
              </a:rPr>
              <a:t>INDIRECT — the payload rides in content the model later reads: a document, web page, or retrieved RAG chunk</a:t>
            </a:r>
            <a:endParaRPr lang="en-US" sz="1400" dirty="0"/>
          </a:p>
          <a:p>
            <a:pPr marL="342900" indent="-342900">
              <a:spcAft>
                <a:spcPts val="600"/>
              </a:spcAft>
              <a:buSzPct val="100000"/>
              <a:buChar char="•"/>
            </a:pPr>
            <a:r>
              <a:rPr lang="en-US" sz="1400" dirty="0">
                <a:solidFill>
                  <a:srgbClr val="E8EDF5"/>
                </a:solidFill>
              </a:rPr>
              <a:t>The classification hinges on the DELIVERY PATH into the context, not on who authored the text</a:t>
            </a:r>
            <a:endParaRPr lang="en-US" sz="1400" dirty="0"/>
          </a:p>
          <a:p>
            <a:pPr marL="342900" indent="-342900">
              <a:spcAft>
                <a:spcPts val="600"/>
              </a:spcAft>
              <a:buSzPct val="100000"/>
              <a:buChar char="•"/>
            </a:pPr>
            <a:r>
              <a:rPr lang="en-US" sz="1400" dirty="0">
                <a:solidFill>
                  <a:srgbClr val="E8EDF5"/>
                </a:solidFill>
              </a:rPr>
              <a:t>Your chat-input filters never see an indirect payload — retrieval faithfully delivers it</a:t>
            </a:r>
            <a:endParaRPr lang="en-US" sz="1400" dirty="0"/>
          </a:p>
        </p:txBody>
      </p:sp>
      <p:pic>
        <p:nvPicPr>
          <p:cNvPr id="4" name="Image 0" descr="/home/profz/projects/secai-course/site/public/img/lessons/day5-direct-vs-indirect-injection.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Two delivery paths into the same context</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injection delivery paths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 vendor plants hidden instructions in a PDF datasheet. Weeks later, your procurement team's RAG assistant retrieves that datasheet and begins recommending only that vendor. Which risk and delivery path is this?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LLM07 and LLM02 — leakage and disclosure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LLM07 System Prompt Leakage — the model is coaxed into reciting its instructions; leaked guardrail logic tells attackers what to evade, and any secret in the prompt is simply disclosed</a:t>
            </a:r>
            <a:endParaRPr lang="en-US" sz="1400" dirty="0"/>
          </a:p>
          <a:p>
            <a:pPr marL="342900" indent="-342900">
              <a:spcAft>
                <a:spcPts val="600"/>
              </a:spcAft>
              <a:buSzPct val="100000"/>
              <a:buChar char="•"/>
            </a:pPr>
            <a:r>
              <a:rPr lang="en-US" sz="1400" dirty="0">
                <a:solidFill>
                  <a:srgbClr val="E8EDF5"/>
                </a:solidFill>
              </a:rPr>
              <a:t>Design fix: NEVER put secrets or PII in the system prompt</a:t>
            </a:r>
            <a:endParaRPr lang="en-US" sz="1400" dirty="0"/>
          </a:p>
          <a:p>
            <a:pPr marL="342900" indent="-342900">
              <a:spcAft>
                <a:spcPts val="600"/>
              </a:spcAft>
              <a:buSzPct val="100000"/>
              <a:buChar char="•"/>
            </a:pPr>
            <a:r>
              <a:rPr lang="en-US" sz="1400" dirty="0">
                <a:solidFill>
                  <a:srgbClr val="E8EDF5"/>
                </a:solidFill>
              </a:rPr>
              <a:t>LLM02 Sensitive Information Disclosure — the broader risk: PII/secrets revealed from context, retrieved documents, history, or training data</a:t>
            </a:r>
            <a:endParaRPr lang="en-US" sz="1400" dirty="0"/>
          </a:p>
          <a:p>
            <a:pPr marL="342900" indent="-342900">
              <a:spcAft>
                <a:spcPts val="600"/>
              </a:spcAft>
              <a:buSzPct val="100000"/>
              <a:buChar char="•"/>
            </a:pPr>
            <a:r>
              <a:rPr lang="en-US" sz="1400" dirty="0">
                <a:solidFill>
                  <a:srgbClr val="E8EDF5"/>
                </a:solidFill>
              </a:rPr>
              <a:t>Day 3's DataAssist HR chatbot was both at once: LLM07 the channel, LLM02 the payload</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LLM08 and LLM10 — the store and the meter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LLM08 Vector and Embedding Weaknesses — poisoned documents, embedding-space attacks, CROSS-TENANT leakage through a shared vector store; controls: tenant isolation, corpus write control, treat retrieved content as untrusted</a:t>
            </a:r>
            <a:endParaRPr lang="en-US" sz="1400" dirty="0"/>
          </a:p>
          <a:p>
            <a:pPr marL="342900" indent="-342900">
              <a:spcAft>
                <a:spcPts val="600"/>
              </a:spcAft>
              <a:buSzPct val="100000"/>
              <a:buChar char="•"/>
            </a:pPr>
            <a:r>
              <a:rPr lang="en-US" sz="1400" dirty="0">
                <a:solidFill>
                  <a:srgbClr val="E8EDF5"/>
                </a:solidFill>
              </a:rPr>
              <a:t>LLM10 Unbounded Consumption — resource exhaustion and "denial-of-wallet": the attacker's goal is your bill, not your uptime</a:t>
            </a:r>
            <a:endParaRPr lang="en-US" sz="1400" dirty="0"/>
          </a:p>
          <a:p>
            <a:pPr marL="342900" indent="-342900">
              <a:spcAft>
                <a:spcPts val="600"/>
              </a:spcAft>
              <a:buSzPct val="100000"/>
              <a:buChar char="•"/>
            </a:pPr>
            <a:r>
              <a:rPr lang="en-US" sz="1400" dirty="0">
                <a:solidFill>
                  <a:srgbClr val="E8EDF5"/>
                </a:solidFill>
              </a:rPr>
              <a:t>The model has NO concept of a quota, a budget, or an identity</a:t>
            </a:r>
            <a:endParaRPr lang="en-US" sz="1400" dirty="0"/>
          </a:p>
          <a:p>
            <a:pPr marL="342900" indent="-342900">
              <a:spcAft>
                <a:spcPts val="600"/>
              </a:spcAft>
              <a:buSzPct val="100000"/>
              <a:buChar char="•"/>
            </a:pPr>
            <a:r>
              <a:rPr lang="en-US" sz="1400" dirty="0">
                <a:solidFill>
                  <a:srgbClr val="E8EDF5"/>
                </a:solidFill>
              </a:rPr>
              <a:t>So consumption controls live OUTSIDE the model — in the gateway</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thesis: alignment is NOT a control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Safety training shapes PROBABLE behavior — a tendency, not an enforcement mechanism</a:t>
            </a:r>
            <a:endParaRPr lang="en-US" sz="1400" dirty="0"/>
          </a:p>
          <a:p>
            <a:pPr marL="342900" indent="-342900">
              <a:spcAft>
                <a:spcPts val="600"/>
              </a:spcAft>
              <a:buSzPct val="100000"/>
              <a:buChar char="•"/>
            </a:pPr>
            <a:r>
              <a:rPr lang="en-US" sz="1400" dirty="0">
                <a:solidFill>
                  <a:srgbClr val="E8EDF5"/>
                </a:solidFill>
              </a:rPr>
              <a:t>A system prompt is a request, not an ACL; a refusal is a trained habit, one rephrase from failing</a:t>
            </a:r>
            <a:endParaRPr lang="en-US" sz="1400" dirty="0"/>
          </a:p>
          <a:p>
            <a:pPr marL="342900" indent="-342900">
              <a:spcAft>
                <a:spcPts val="600"/>
              </a:spcAft>
              <a:buSzPct val="100000"/>
              <a:buChar char="•"/>
            </a:pPr>
            <a:r>
              <a:rPr lang="en-US" sz="1400" dirty="0">
                <a:solidFill>
                  <a:srgbClr val="E8EDF5"/>
                </a:solidFill>
              </a:rPr>
              <a:t>For PII, ONE success out of a hundred attempts is a reportable breach</a:t>
            </a:r>
            <a:endParaRPr lang="en-US" sz="1400" dirty="0"/>
          </a:p>
          <a:p>
            <a:pPr marL="342900" indent="-342900">
              <a:spcAft>
                <a:spcPts val="600"/>
              </a:spcAft>
              <a:buSzPct val="100000"/>
              <a:buChar char="•"/>
            </a:pPr>
            <a:r>
              <a:rPr lang="en-US" sz="1400" dirty="0">
                <a:solidFill>
                  <a:srgbClr val="E8EDF5"/>
                </a:solidFill>
              </a:rPr>
              <a:t>Real enforcement lives OUTSIDE the model: input/output scanning, gateway limits, minimization, least privilege, human review</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guardrail vs. gateway — content vs. access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GUARDRAIL (LLM Guard) judges CONTENT: PromptInjection (DeBERTa classifier, blocks pre-inference) + TokenLimit on input; BanSubstrings on output</a:t>
            </a:r>
            <a:endParaRPr lang="en-US" sz="1400" dirty="0"/>
          </a:p>
          <a:p>
            <a:pPr marL="342900" indent="-342900">
              <a:spcAft>
                <a:spcPts val="600"/>
              </a:spcAft>
              <a:buSzPct val="100000"/>
              <a:buChar char="•"/>
            </a:pPr>
            <a:r>
              <a:rPr lang="en-US" sz="1400" dirty="0">
                <a:solidFill>
                  <a:srgbClr val="E8EDF5"/>
                </a:solidFill>
              </a:rPr>
              <a:t>GATEWAY (LiteLLM) governs ACCESS + CONSUMPTION: tiered virtual keys (qwen-instructor vs. qwen-student), rate limits (rpm=2 → the 429), token budgets</a:t>
            </a:r>
            <a:endParaRPr lang="en-US" sz="1400" dirty="0"/>
          </a:p>
          <a:p>
            <a:pPr marL="342900" indent="-342900">
              <a:spcAft>
                <a:spcPts val="600"/>
              </a:spcAft>
              <a:buSzPct val="100000"/>
              <a:buChar char="•"/>
            </a:pPr>
            <a:r>
              <a:rPr lang="en-US" sz="1400" dirty="0">
                <a:solidFill>
                  <a:srgbClr val="E8EDF5"/>
                </a:solidFill>
              </a:rPr>
              <a:t>Guardrails can't stop denial-of-wallet; gateways can't stop injection — you need both</a:t>
            </a:r>
            <a:endParaRPr lang="en-US" sz="1400" dirty="0"/>
          </a:p>
          <a:p>
            <a:pPr marL="342900" indent="-342900">
              <a:spcAft>
                <a:spcPts val="600"/>
              </a:spcAft>
              <a:buSzPct val="100000"/>
              <a:buChar char="•"/>
            </a:pPr>
            <a:r>
              <a:rPr lang="en-US" sz="1400" dirty="0">
                <a:solidFill>
                  <a:srgbClr val="E8EDF5"/>
                </a:solidFill>
              </a:rPr>
              <a:t>Classifiers are PROBABILISTIC: subtle injections slip through, false positives cost you too</a:t>
            </a:r>
            <a:endParaRPr lang="en-US" sz="1400" dirty="0"/>
          </a:p>
        </p:txBody>
      </p:sp>
      <p:pic>
        <p:nvPicPr>
          <p:cNvPr id="4" name="Image 0" descr="/home/profz/projects/secai-course/site/public/img/lessons/day5-guardrail-vs-gateway.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Two different layers, two different jobs</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which layer stops it?</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An authenticated user scripts a loop that sends thousands of maximum-length prompts to run up your inference costs. Which control most directly stops this, and which OWASP LLM (2025) risk is it?</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one layer down: OWASP ML Security Top 10 (v0.3)</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LLM Top 10 is the APPLICATION layer; ML Security Top 10 v0.3 covers the model/training layer beneath it</a:t>
            </a:r>
            <a:endParaRPr lang="en-US" sz="1400" dirty="0"/>
          </a:p>
          <a:p>
            <a:pPr marL="342900" indent="-342900">
              <a:spcAft>
                <a:spcPts val="600"/>
              </a:spcAft>
              <a:buSzPct val="100000"/>
              <a:buChar char="•"/>
            </a:pPr>
            <a:r>
              <a:rPr lang="en-US" sz="1400" dirty="0">
                <a:solidFill>
                  <a:srgbClr val="E8EDF5"/>
                </a:solidFill>
              </a:rPr>
              <a:t>Data poisoning — corrupt the training data, corrupt the learned behavior</a:t>
            </a:r>
            <a:endParaRPr lang="en-US" sz="1400" dirty="0"/>
          </a:p>
          <a:p>
            <a:pPr marL="342900" indent="-342900">
              <a:spcAft>
                <a:spcPts val="600"/>
              </a:spcAft>
              <a:buSzPct val="100000"/>
              <a:buChar char="•"/>
            </a:pPr>
            <a:r>
              <a:rPr lang="en-US" sz="1400" dirty="0">
                <a:solidFill>
                  <a:srgbClr val="E8EDF5"/>
                </a:solidFill>
              </a:rPr>
              <a:t>Model theft — exfiltrate weights, or clone behavior via repeated queries</a:t>
            </a:r>
            <a:endParaRPr lang="en-US" sz="1400" dirty="0"/>
          </a:p>
          <a:p>
            <a:pPr marL="342900" indent="-342900">
              <a:spcAft>
                <a:spcPts val="600"/>
              </a:spcAft>
              <a:buSzPct val="100000"/>
              <a:buChar char="•"/>
            </a:pPr>
            <a:r>
              <a:rPr lang="en-US" sz="1400" dirty="0">
                <a:solidFill>
                  <a:srgbClr val="E8EDF5"/>
                </a:solidFill>
              </a:rPr>
              <a:t>Adversarial examples — inputs crafted to force misclassification (even your DeBERTa guardrail is an ML model with an ML attack surface)</a:t>
            </a:r>
            <a:endParaRPr lang="en-US" sz="1400" dirty="0"/>
          </a:p>
          <a:p>
            <a:pPr marL="342900" indent="-342900">
              <a:spcAft>
                <a:spcPts val="600"/>
              </a:spcAft>
              <a:buSzPct val="100000"/>
              <a:buChar char="•"/>
            </a:pPr>
            <a:r>
              <a:rPr lang="en-US" sz="1400" dirty="0">
                <a:solidFill>
                  <a:srgbClr val="E8EDF5"/>
                </a:solidFill>
              </a:rPr>
              <a:t>Supply-chain integrity in practice: this week's digest-pinned images and checksummed model files</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D2.4–2.6: data in three states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IN TRANSIT → TLS on every hop (client → gateway → model → stores)</a:t>
            </a:r>
            <a:endParaRPr lang="en-US" sz="1400" dirty="0"/>
          </a:p>
          <a:p>
            <a:pPr marL="342900" indent="-342900">
              <a:spcAft>
                <a:spcPts val="600"/>
              </a:spcAft>
              <a:buSzPct val="100000"/>
              <a:buChar char="•"/>
            </a:pPr>
            <a:r>
              <a:rPr lang="en-US" sz="1400" dirty="0">
                <a:solidFill>
                  <a:srgbClr val="E8EDF5"/>
                </a:solidFill>
              </a:rPr>
              <a:t>AT REST → encrypt prompts, logs, vector stores, results — a vector store full of embedded HR documents IS an HR database</a:t>
            </a:r>
            <a:endParaRPr lang="en-US" sz="1400" dirty="0"/>
          </a:p>
          <a:p>
            <a:pPr marL="342900" indent="-342900">
              <a:spcAft>
                <a:spcPts val="600"/>
              </a:spcAft>
              <a:buSzPct val="100000"/>
              <a:buChar char="•"/>
            </a:pPr>
            <a:r>
              <a:rPr lang="en-US" sz="1400" dirty="0">
                <a:solidFill>
                  <a:srgbClr val="E8EDF5"/>
                </a:solidFill>
              </a:rPr>
              <a:t>IN USE → decrypted in memory during inference; dedicated control: confidential computing / TEEs</a:t>
            </a:r>
            <a:endParaRPr lang="en-US" sz="1400" dirty="0"/>
          </a:p>
          <a:p>
            <a:pPr marL="342900" indent="-342900">
              <a:spcAft>
                <a:spcPts val="600"/>
              </a:spcAft>
              <a:buSzPct val="100000"/>
              <a:buChar char="•"/>
            </a:pPr>
            <a:r>
              <a:rPr lang="en-US" sz="1400" dirty="0">
                <a:solidFill>
                  <a:srgbClr val="E8EDF5"/>
                </a:solidFill>
              </a:rPr>
              <a:t>Practical workhorse for 'in use': MINIMIZATION — never load sensitive data you don't need</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the data-reduction toolkit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ANONYMIZATION — irreversible; the identity is gone for everyone, forever</a:t>
            </a:r>
            <a:endParaRPr lang="en-US" sz="1400" dirty="0"/>
          </a:p>
          <a:p>
            <a:pPr marL="342900" indent="-342900">
              <a:spcAft>
                <a:spcPts val="600"/>
              </a:spcAft>
              <a:buSzPct val="100000"/>
              <a:buChar char="•"/>
            </a:pPr>
            <a:r>
              <a:rPr lang="en-US" sz="1400" dirty="0">
                <a:solidFill>
                  <a:srgbClr val="E8EDF5"/>
                </a:solidFill>
              </a:rPr>
              <a:t>REDACTION — remove sensitive spans from text</a:t>
            </a:r>
            <a:endParaRPr lang="en-US" sz="1400" dirty="0"/>
          </a:p>
          <a:p>
            <a:pPr marL="342900" indent="-342900">
              <a:spcAft>
                <a:spcPts val="600"/>
              </a:spcAft>
              <a:buSzPct val="100000"/>
              <a:buChar char="•"/>
            </a:pPr>
            <a:r>
              <a:rPr lang="en-US" sz="1400" dirty="0">
                <a:solidFill>
                  <a:srgbClr val="E8EDF5"/>
                </a:solidFill>
              </a:rPr>
              <a:t>MASKING — partially obscure, format preserved (***-**-1234)</a:t>
            </a:r>
            <a:endParaRPr lang="en-US" sz="1400" dirty="0"/>
          </a:p>
          <a:p>
            <a:pPr marL="342900" indent="-342900">
              <a:spcAft>
                <a:spcPts val="600"/>
              </a:spcAft>
              <a:buSzPct val="100000"/>
              <a:buChar char="•"/>
            </a:pPr>
            <a:r>
              <a:rPr lang="en-US" sz="1400" dirty="0">
                <a:solidFill>
                  <a:srgbClr val="E8EDF5"/>
                </a:solidFill>
              </a:rPr>
              <a:t>PSEUDONYMIZATION / TOKENIZATION — REVERSIBLE placeholders under key control; the mapping key becomes a crown jewel</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Presidio — you cannot leak what is not there</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AnalyzerEngine finds entities, AnonymizerEngine rewrites: &lt;PERSON&gt;, &lt;US_SSN&gt;, &lt;EMAIL_ADDRESS&gt;…</a:t>
            </a:r>
            <a:endParaRPr lang="en-US" sz="1400" dirty="0"/>
          </a:p>
          <a:p>
            <a:pPr marL="342900" indent="-342900">
              <a:spcAft>
                <a:spcPts val="600"/>
              </a:spcAft>
              <a:buSzPct val="100000"/>
              <a:buChar char="•"/>
            </a:pPr>
            <a:r>
              <a:rPr lang="en-US" sz="1400" dirty="0">
                <a:solidFill>
                  <a:srgbClr val="E8EDF5"/>
                </a:solidFill>
              </a:rPr>
              <a:t>Two recognizer kinds: PATTERN (regex + checksums — SSNs, cards, IPs) and NER (spaCy en_core_web_lg — names, locations)</a:t>
            </a:r>
            <a:endParaRPr lang="en-US" sz="1400" dirty="0"/>
          </a:p>
          <a:p>
            <a:pPr marL="342900" indent="-342900">
              <a:spcAft>
                <a:spcPts val="600"/>
              </a:spcAft>
              <a:buSzPct val="100000"/>
              <a:buChar char="•"/>
            </a:pPr>
            <a:r>
              <a:rPr lang="en-US" sz="1400" dirty="0">
                <a:solidFill>
                  <a:srgbClr val="E8EDF5"/>
                </a:solidFill>
              </a:rPr>
              <a:t>Default gaps: domain identifiers like EMP-2024-00892 sail through — add custom PatternRecognizers, and test against YOUR data</a:t>
            </a:r>
            <a:endParaRPr lang="en-US" sz="1400" dirty="0"/>
          </a:p>
          <a:p>
            <a:pPr marL="342900" indent="-342900">
              <a:spcAft>
                <a:spcPts val="600"/>
              </a:spcAft>
              <a:buSzPct val="100000"/>
              <a:buChar char="•"/>
            </a:pPr>
            <a:r>
              <a:rPr lang="en-US" sz="1400" dirty="0">
                <a:solidFill>
                  <a:srgbClr val="E8EDF5"/>
                </a:solidFill>
              </a:rPr>
              <a:t>The payoff: post-redaction, the attacks still 'succeed' — and yield placeholders</a:t>
            </a:r>
            <a:endParaRPr lang="en-US" sz="1400" dirty="0"/>
          </a:p>
        </p:txBody>
      </p:sp>
      <p:pic>
        <p:nvPicPr>
          <p:cNvPr id="4" name="Image 0" descr="/home/profz/projects/secai-course/site/public/img/lessons/day5-redaction-before-afte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Before and after: nothing left to exfiltrate</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attack family → compensating control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The mapping table to have cold — the exam's favorite shape for this material:</a:t>
            </a:r>
            <a:endParaRPr lang="en-US" sz="1500" dirty="0"/>
          </a:p>
          <a:p>
            <a:pPr marL="342900" indent="-342900">
              <a:spcAft>
                <a:spcPts val="600"/>
              </a:spcAft>
              <a:buSzPct val="100000"/>
              <a:buChar char="•"/>
            </a:pPr>
            <a:r>
              <a:rPr lang="en-US" sz="1400" dirty="0">
                <a:solidFill>
                  <a:srgbClr val="E8EDF5"/>
                </a:solidFill>
              </a:rPr>
              <a:t>Direct injection → input redaction + output scanning</a:t>
            </a:r>
            <a:endParaRPr lang="en-US" sz="1500" dirty="0"/>
          </a:p>
          <a:p>
            <a:pPr marL="342900" indent="-342900">
              <a:spcAft>
                <a:spcPts val="600"/>
              </a:spcAft>
              <a:buSzPct val="100000"/>
              <a:buChar char="•"/>
            </a:pPr>
            <a:r>
              <a:rPr lang="en-US" sz="1400" dirty="0">
                <a:solidFill>
                  <a:srgbClr val="E8EDF5"/>
                </a:solidFill>
              </a:rPr>
              <a:t>Indirect injection → vector-store isolation, corpus write control, least-privilege context</a:t>
            </a:r>
            <a:endParaRPr lang="en-US" sz="1500" dirty="0"/>
          </a:p>
          <a:p>
            <a:pPr marL="342900" indent="-342900">
              <a:spcAft>
                <a:spcPts val="600"/>
              </a:spcAft>
              <a:buSzPct val="100000"/>
              <a:buChar char="•"/>
            </a:pPr>
            <a:r>
              <a:rPr lang="en-US" sz="1400" dirty="0">
                <a:solidFill>
                  <a:srgbClr val="E8EDF5"/>
                </a:solidFill>
              </a:rPr>
              <a:t>Multi-turn / role-play jailbreak → conversation-level monitoring + human review (per-message filters score each turn benign)</a:t>
            </a:r>
            <a:endParaRPr lang="en-US" sz="1500" dirty="0"/>
          </a:p>
          <a:p>
            <a:pPr marL="342900" indent="-342900">
              <a:spcAft>
                <a:spcPts val="600"/>
              </a:spcAft>
              <a:buSzPct val="100000"/>
              <a:buChar char="•"/>
            </a:pPr>
            <a:r>
              <a:rPr lang="en-US" sz="1400" dirty="0">
                <a:solidFill>
                  <a:srgbClr val="E8EDF5"/>
                </a:solidFill>
              </a:rPr>
              <a:t>System-prompt leakage → no secrets in prompts, redacted context, output scanning</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D2: logs — the quiet leak</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AI systems log richly: prompts, context, responses — verbatim free text is where the PII lives</a:t>
            </a:r>
            <a:endParaRPr lang="en-US" sz="1400" dirty="0"/>
          </a:p>
          <a:p>
            <a:pPr marL="342900" indent="-342900">
              <a:spcAft>
                <a:spcPts val="600"/>
              </a:spcAft>
              <a:buSzPct val="100000"/>
              <a:buChar char="•"/>
            </a:pPr>
            <a:r>
              <a:rPr lang="en-US" sz="1400" dirty="0">
                <a:solidFill>
                  <a:srgbClr val="E8EDF5"/>
                </a:solidFill>
              </a:rPr>
              <a:t>Two-layer sanitizer before logs ship: Layer 1 REGEX (fast — Bearer tokens, sk- keys, AKIA keys, JWTs, SSNs, cards) → Layer 2 PRESIDIO NER (names/locations in free text)</a:t>
            </a:r>
            <a:endParaRPr lang="en-US" sz="1400" dirty="0"/>
          </a:p>
          <a:p>
            <a:pPr marL="342900" indent="-342900">
              <a:spcAft>
                <a:spcPts val="600"/>
              </a:spcAft>
              <a:buSzPct val="100000"/>
              <a:buChar char="•"/>
            </a:pPr>
            <a:r>
              <a:rPr lang="en-US" sz="1400" dirty="0">
                <a:solidFill>
                  <a:srgbClr val="E8EDF5"/>
                </a:solidFill>
              </a:rPr>
              <a:t>Fast-and-narrow first, slow-and-smart second — an engineering trade-off at volume</a:t>
            </a:r>
            <a:endParaRPr lang="en-US" sz="1400" dirty="0"/>
          </a:p>
          <a:p>
            <a:pPr marL="342900" indent="-342900">
              <a:spcAft>
                <a:spcPts val="600"/>
              </a:spcAft>
              <a:buSzPct val="100000"/>
              <a:buChar char="•"/>
            </a:pPr>
            <a:r>
              <a:rPr lang="en-US" sz="1400" dirty="0">
                <a:solidFill>
                  <a:srgbClr val="E8EDF5"/>
                </a:solidFill>
              </a:rPr>
              <a:t>Then MONITOR the sanitized logs: injection patterns, anomalous token consumption, repeated LLM07 probes</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exfil surface</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After Day 3's lab, attackers can still get injection prompts past DataAssist's guardrail occasionally — yet exfiltration attempts now come back empty. What made the difference?</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Domain 3 — AI-Assisted Security (24%): the lens flips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Day 4's material: AI joins YOUR side of the SOC. Second-heaviest domain.</a:t>
            </a:r>
            <a:endParaRPr lang="en-US" sz="1500" dirty="0"/>
          </a:p>
          <a:p>
            <a:pPr marL="342900" indent="-342900">
              <a:spcAft>
                <a:spcPts val="600"/>
              </a:spcAft>
              <a:buSzPct val="100000"/>
              <a:buChar char="•"/>
            </a:pPr>
            <a:r>
              <a:rPr lang="en-US" sz="1400" dirty="0">
                <a:solidFill>
                  <a:srgbClr val="E8EDF5"/>
                </a:solidFill>
              </a:rPr>
              <a:t>Where AI helps: triaging alerts, summarizing logs, drafting detections, prioritizing vulnerabilities — high volume, repetitive structure, expensive human attention</a:t>
            </a:r>
            <a:endParaRPr lang="en-US" sz="1500" dirty="0"/>
          </a:p>
          <a:p>
            <a:pPr marL="342900" indent="-342900">
              <a:spcAft>
                <a:spcPts val="600"/>
              </a:spcAft>
              <a:buSzPct val="100000"/>
              <a:buChar char="•"/>
            </a:pPr>
            <a:r>
              <a:rPr lang="en-US" sz="1400" dirty="0">
                <a:solidFill>
                  <a:srgbClr val="E8EDF5"/>
                </a:solidFill>
              </a:rPr>
              <a:t>The durable pattern: AI DRAFTS, HUMAN DECIDES — every generated artifact is a proposal</a:t>
            </a:r>
            <a:endParaRPr lang="en-US" sz="1500" dirty="0"/>
          </a:p>
          <a:p>
            <a:pPr marL="342900" indent="-342900">
              <a:spcAft>
                <a:spcPts val="600"/>
              </a:spcAft>
              <a:buSzPct val="100000"/>
              <a:buChar char="•"/>
            </a:pPr>
            <a:r>
              <a:rPr lang="en-US" sz="1400" dirty="0">
                <a:solidFill>
                  <a:srgbClr val="E8EDF5"/>
                </a:solidFill>
              </a:rPr>
              <a:t>Force-multiplier vs. automation liability: the difference is not the model, it's the PIPELINE around it</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D3: MCP — one protocol instead of N×M glue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Model Context Protocol: an OPEN PROTOCOL standardizing how AI applications connect models to external tools, data, and context (lab targets the 2025-11-25 spec — cite the date)</a:t>
            </a:r>
            <a:endParaRPr lang="en-US" sz="1400" dirty="0"/>
          </a:p>
          <a:p>
            <a:pPr marL="342900" indent="-342900">
              <a:spcAft>
                <a:spcPts val="600"/>
              </a:spcAft>
              <a:buSzPct val="100000"/>
              <a:buChar char="•"/>
            </a:pPr>
            <a:r>
              <a:rPr lang="en-US" sz="1400" dirty="0">
                <a:solidFill>
                  <a:srgbClr val="E8EDF5"/>
                </a:solidFill>
              </a:rPr>
              <a:t>The round-trip: model reads tool schemas → emits a structured tool_call (name + JSON args) → the RUNNER executes it → result feeds back → grounded answer</a:t>
            </a:r>
            <a:endParaRPr lang="en-US" sz="1400" dirty="0"/>
          </a:p>
          <a:p>
            <a:pPr marL="342900" indent="-342900">
              <a:spcAft>
                <a:spcPts val="600"/>
              </a:spcAft>
              <a:buSzPct val="100000"/>
              <a:buChar char="•"/>
            </a:pPr>
            <a:r>
              <a:rPr lang="en-US" sz="1400" dirty="0">
                <a:solidFill>
                  <a:srgbClr val="E8EDF5"/>
                </a:solidFill>
              </a:rPr>
              <a:t>The model NEVER runs the tool — that separation is a security boundary: least privilege and auditing attach to the tool layer</a:t>
            </a:r>
            <a:endParaRPr lang="en-US" sz="1400" dirty="0"/>
          </a:p>
          <a:p>
            <a:pPr marL="342900" indent="-342900">
              <a:spcAft>
                <a:spcPts val="600"/>
              </a:spcAft>
              <a:buSzPct val="100000"/>
              <a:buChar char="•"/>
            </a:pPr>
            <a:r>
              <a:rPr lang="en-US" sz="1400" dirty="0">
                <a:solidFill>
                  <a:srgbClr val="E8EDF5"/>
                </a:solidFill>
              </a:rPr>
              <a:t>Why qwen2.5:3b today: reliable tool-calling needs schema-faithful JSON; sub-2B models emit malformed args</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D3: generate → validate → repair</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GENERATE — the model drafts a Sigma rule (log events) or a Suricata rule (network, Snort-family syntax)</a:t>
            </a:r>
            <a:endParaRPr lang="en-US" sz="1400" dirty="0"/>
          </a:p>
          <a:p>
            <a:pPr marL="342900" indent="-342900">
              <a:spcAft>
                <a:spcPts val="600"/>
              </a:spcAft>
              <a:buSzPct val="100000"/>
              <a:buChar char="•"/>
            </a:pPr>
            <a:r>
              <a:rPr lang="en-US" sz="1400" dirty="0">
                <a:solidFill>
                  <a:srgbClr val="E8EDF5"/>
                </a:solidFill>
              </a:rPr>
              <a:t>VALIDATE — statically, offline: sigma check (sigma-cli) for Sigma; suricata -T self-test for Suricata — never live capture</a:t>
            </a:r>
            <a:endParaRPr lang="en-US" sz="1400" dirty="0"/>
          </a:p>
          <a:p>
            <a:pPr marL="342900" indent="-342900">
              <a:spcAft>
                <a:spcPts val="600"/>
              </a:spcAft>
              <a:buSzPct val="100000"/>
              <a:buChar char="•"/>
            </a:pPr>
            <a:r>
              <a:rPr lang="en-US" sz="1400" dirty="0">
                <a:solidFill>
                  <a:srgbClr val="E8EDF5"/>
                </a:solidFill>
              </a:rPr>
              <a:t>REPAIR — the validator's error text goes straight back as the repair prompt (bounded attempts)</a:t>
            </a:r>
            <a:endParaRPr lang="en-US" sz="1400" dirty="0"/>
          </a:p>
          <a:p>
            <a:pPr marL="342900" indent="-342900">
              <a:spcAft>
                <a:spcPts val="600"/>
              </a:spcAft>
              <a:buSzPct val="100000"/>
              <a:buChar char="•"/>
            </a:pPr>
            <a:r>
              <a:rPr lang="en-US" sz="1400" dirty="0">
                <a:solidFill>
                  <a:srgbClr val="E8EDF5"/>
                </a:solidFill>
              </a:rPr>
              <a:t>Output: a syntactically-valid DRAFT — a human still reviews intent before anything ships</a:t>
            </a:r>
            <a:endParaRPr lang="en-US" sz="1400" dirty="0"/>
          </a:p>
        </p:txBody>
      </p:sp>
      <p:pic>
        <p:nvPicPr>
          <p:cNvPr id="4" name="Image 0" descr="/home/profz/projects/secai-course/site/public/img/lessons/day5-generate-validate-repai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The loop that ends at a human, not production</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D3: CVE triage — grounded, not recalled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lab triaged 12 real 2024 CVEs from a BUNDLED dataset — no live NVD query</a:t>
            </a:r>
            <a:endParaRPr lang="en-US" sz="1400" dirty="0"/>
          </a:p>
          <a:p>
            <a:pPr marL="342900" indent="-342900">
              <a:spcAft>
                <a:spcPts val="600"/>
              </a:spcAft>
              <a:buSzPct val="100000"/>
              <a:buChar char="•"/>
            </a:pPr>
            <a:r>
              <a:rPr lang="en-US" sz="1400" dirty="0">
                <a:solidFill>
                  <a:srgbClr val="E8EDF5"/>
                </a:solidFill>
              </a:rPr>
              <a:t>Two distinct reasons: fully offline, AND asked-from-memory models hallucinate CVSS scores with total confidence</a:t>
            </a:r>
            <a:endParaRPr lang="en-US" sz="1400" dirty="0"/>
          </a:p>
          <a:p>
            <a:pPr marL="342900" indent="-342900">
              <a:spcAft>
                <a:spcPts val="600"/>
              </a:spcAft>
              <a:buSzPct val="100000"/>
              <a:buChar char="•"/>
            </a:pPr>
            <a:r>
              <a:rPr lang="en-US" sz="1400" dirty="0">
                <a:solidFill>
                  <a:srgbClr val="E8EDF5"/>
                </a:solidFill>
              </a:rPr>
              <a:t>Output: Patch Immediately / Patch This Week / Monitor, each with a rationale referencing YOUR org profile</a:t>
            </a:r>
            <a:endParaRPr lang="en-US" sz="1400" dirty="0"/>
          </a:p>
          <a:p>
            <a:pPr marL="342900" indent="-342900">
              <a:spcAft>
                <a:spcPts val="600"/>
              </a:spcAft>
              <a:buSzPct val="100000"/>
              <a:buChar char="•"/>
            </a:pPr>
            <a:r>
              <a:rPr lang="en-US" sz="1400" dirty="0">
                <a:solidFill>
                  <a:srgbClr val="E8EDF5"/>
                </a:solidFill>
              </a:rPr>
              <a:t>The org profile turns a generic severity list into a prioritization; the analyst confirms or overrules each call</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D3: the flip side — AI-enabled offense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Deepfakes and voice cloning — 'recognize the voice' identity verification is already obsolete</a:t>
            </a:r>
            <a:endParaRPr lang="en-US" sz="1400" dirty="0"/>
          </a:p>
          <a:p>
            <a:pPr marL="342900" indent="-342900">
              <a:spcAft>
                <a:spcPts val="600"/>
              </a:spcAft>
              <a:buSzPct val="100000"/>
              <a:buChar char="•"/>
            </a:pPr>
            <a:r>
              <a:rPr lang="en-US" sz="1400" dirty="0">
                <a:solidFill>
                  <a:srgbClr val="E8EDF5"/>
                </a:solidFill>
              </a:rPr>
              <a:t>Automated, PERSONALIZED phishing at scale — the cost of convincing lures collapses</a:t>
            </a:r>
            <a:endParaRPr lang="en-US" sz="1400" dirty="0"/>
          </a:p>
          <a:p>
            <a:pPr marL="342900" indent="-342900">
              <a:spcAft>
                <a:spcPts val="600"/>
              </a:spcAft>
              <a:buSzPct val="100000"/>
              <a:buChar char="•"/>
            </a:pPr>
            <a:r>
              <a:rPr lang="en-US" sz="1400" dirty="0">
                <a:solidFill>
                  <a:srgbClr val="E8EDF5"/>
                </a:solidFill>
              </a:rPr>
              <a:t>AI-accelerated recon, exploit drafting, and evasion — assume adversaries run your same generate-validate loops</a:t>
            </a:r>
            <a:endParaRPr lang="en-US" sz="1400" dirty="0"/>
          </a:p>
          <a:p>
            <a:pPr marL="342900" indent="-342900">
              <a:spcAft>
                <a:spcPts val="600"/>
              </a:spcAft>
              <a:buSzPct val="100000"/>
              <a:buChar char="•"/>
            </a:pPr>
            <a:r>
              <a:rPr lang="en-US" sz="1400" dirty="0">
                <a:solidFill>
                  <a:srgbClr val="E8EDF5"/>
                </a:solidFill>
              </a:rPr>
              <a:t>Your durable edge: ground truth (your telemetry), validation discipline, and the human in the loop — not model access</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validate step</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In the Day 4 detection-engineering loop, why can't you skip static validation and send generated Sigma rules straight to human review?</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Domain 4 — Governance, Risk &amp; Compliance (19%)</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Day 3's afternoon: the rules of the road. Six-ish questions.</a:t>
            </a:r>
            <a:endParaRPr lang="en-US" sz="1500" dirty="0"/>
          </a:p>
          <a:p>
            <a:pPr marL="342900" indent="-342900">
              <a:spcAft>
                <a:spcPts val="600"/>
              </a:spcAft>
              <a:buSzPct val="100000"/>
              <a:buChar char="•"/>
            </a:pPr>
            <a:r>
              <a:rPr lang="en-US" sz="1400" dirty="0">
                <a:solidFill>
                  <a:srgbClr val="E8EDF5"/>
                </a:solidFill>
              </a:rPr>
              <a:t>NIST AI RMF 1.0 — four functions: GOVERN · MAP · MEASURE · MANAGE</a:t>
            </a:r>
            <a:endParaRPr lang="en-US" sz="1500" dirty="0"/>
          </a:p>
          <a:p>
            <a:pPr marL="342900" indent="-342900">
              <a:spcAft>
                <a:spcPts val="600"/>
              </a:spcAft>
              <a:buSzPct val="100000"/>
              <a:buChar char="•"/>
            </a:pPr>
            <a:r>
              <a:rPr lang="en-US" sz="1400" dirty="0">
                <a:solidFill>
                  <a:srgbClr val="E8EDF5"/>
                </a:solidFill>
              </a:rPr>
              <a:t>NOT the Cybersecurity Framework (Identify/Protect/Detect/Respond/Recover) — the exam uses CSF functions as distractors on purpose</a:t>
            </a:r>
            <a:endParaRPr lang="en-US" sz="1500" dirty="0"/>
          </a:p>
          <a:p>
            <a:pPr marL="342900" indent="-342900">
              <a:spcAft>
                <a:spcPts val="600"/>
              </a:spcAft>
              <a:buSzPct val="100000"/>
              <a:buChar char="•"/>
            </a:pPr>
            <a:r>
              <a:rPr lang="en-US" sz="1400" dirty="0">
                <a:solidFill>
                  <a:srgbClr val="E8EDF5"/>
                </a:solidFill>
              </a:rPr>
              <a:t>Govern is cross-cutting: policies, roles, accountability — where Shadow AI and responsible-AI policy live</a:t>
            </a:r>
            <a:endParaRPr lang="en-US" sz="1500" dirty="0"/>
          </a:p>
          <a:p>
            <a:pPr marL="342900" indent="-342900">
              <a:spcAft>
                <a:spcPts val="600"/>
              </a:spcAft>
              <a:buSzPct val="100000"/>
              <a:buChar char="•"/>
            </a:pPr>
            <a:r>
              <a:rPr lang="en-US" sz="1400" dirty="0">
                <a:solidFill>
                  <a:srgbClr val="E8EDF5"/>
                </a:solidFill>
              </a:rPr>
              <a:t>You already DID this: the DataAssist worksheet mapped a real deployment onto all four functions</a:t>
            </a:r>
            <a:endParaRPr lang="en-US" sz="15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D4: AI 600-1 and the EU AI Act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NIST AI 600-1 — the Generative AI Profile: maps concrete GenAI risks (data privacy, confabulation, harmful content) onto the RMF's four functions; the bridge from framework to backlog</a:t>
            </a:r>
            <a:endParaRPr lang="en-US" sz="1400" dirty="0"/>
          </a:p>
          <a:p>
            <a:pPr marL="342900" indent="-342900">
              <a:spcAft>
                <a:spcPts val="600"/>
              </a:spcAft>
              <a:buSzPct val="100000"/>
              <a:buChar char="•"/>
            </a:pPr>
            <a:r>
              <a:rPr lang="en-US" sz="1400" dirty="0">
                <a:solidFill>
                  <a:srgbClr val="E8EDF5"/>
                </a:solidFill>
              </a:rPr>
              <a:t>EU AI Act — BINDING regulation, tiered by risk: UNACCEPTABLE (banned) · HIGH (heavy obligations) · LIMITED (transparency) · MINIMAL (none)</a:t>
            </a:r>
            <a:endParaRPr lang="en-US" sz="1400" dirty="0"/>
          </a:p>
          <a:p>
            <a:pPr marL="342900" indent="-342900">
              <a:spcAft>
                <a:spcPts val="600"/>
              </a:spcAft>
              <a:buSzPct val="100000"/>
              <a:buChar char="•"/>
            </a:pPr>
            <a:r>
              <a:rPr lang="en-US" sz="1400" dirty="0">
                <a:solidFill>
                  <a:srgbClr val="E8EDF5"/>
                </a:solidFill>
              </a:rPr>
              <a:t>High-risk obligations: risk management, data governance, logging, human oversight, conformity assessment — the same controls this course builds, with legal force</a:t>
            </a:r>
            <a:endParaRPr lang="en-US" sz="1400" dirty="0"/>
          </a:p>
          <a:p>
            <a:pPr marL="342900" indent="-342900">
              <a:spcAft>
                <a:spcPts val="600"/>
              </a:spcAft>
              <a:buSzPct val="100000"/>
              <a:buChar char="•"/>
            </a:pPr>
            <a:r>
              <a:rPr lang="en-US" sz="1400" dirty="0">
                <a:solidFill>
                  <a:srgbClr val="E8EDF5"/>
                </a:solidFill>
              </a:rPr>
              <a:t>Date this course tracks: 2 December 2027 for high-risk obligations — DEFERRED and PROVISIONAL per the Digital Omnibus; always flag it that way</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D4: responsible AI and Shadow AI</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Six recurring principles: FAIRNESS · TRANSPARENCY · ACCOUNTABILITY · PRIVACY · SAFETY · HUMAN OVERSIGHT — each cashes out as a control you built this week</a:t>
            </a:r>
            <a:endParaRPr lang="en-US" sz="1400" dirty="0"/>
          </a:p>
          <a:p>
            <a:pPr marL="342900" indent="-342900">
              <a:spcAft>
                <a:spcPts val="600"/>
              </a:spcAft>
              <a:buSzPct val="100000"/>
              <a:buChar char="•"/>
            </a:pPr>
            <a:r>
              <a:rPr lang="en-US" sz="1400" dirty="0">
                <a:solidFill>
                  <a:srgbClr val="E8EDF5"/>
                </a:solidFill>
              </a:rPr>
              <a:t>Shadow AI — the AI analogue of shadow IT: unsanctioned tools outside governance; every control from this week bypassed at once</a:t>
            </a:r>
            <a:endParaRPr lang="en-US" sz="1400" dirty="0"/>
          </a:p>
          <a:p>
            <a:pPr marL="342900" indent="-342900">
              <a:spcAft>
                <a:spcPts val="600"/>
              </a:spcAft>
              <a:buSzPct val="100000"/>
              <a:buChar char="•"/>
            </a:pPr>
            <a:r>
              <a:rPr lang="en-US" sz="1400" dirty="0">
                <a:solidFill>
                  <a:srgbClr val="E8EDF5"/>
                </a:solidFill>
              </a:rPr>
              <a:t>The three-part answer (a GOVERN problem): DISCOVERY → POLICY → a SANCTIONED ALTERNATIVE that actually meets the demand</a:t>
            </a:r>
            <a:endParaRPr lang="en-US" sz="1400" dirty="0"/>
          </a:p>
          <a:p>
            <a:pPr marL="342900" indent="-342900">
              <a:spcAft>
                <a:spcPts val="600"/>
              </a:spcAft>
              <a:buSzPct val="100000"/>
              <a:buChar char="•"/>
            </a:pPr>
            <a:r>
              <a:rPr lang="en-US" sz="1400" dirty="0">
                <a:solidFill>
                  <a:srgbClr val="E8EDF5"/>
                </a:solidFill>
              </a:rPr>
              <a:t>Bans without alternatives push usage further into the shadows</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Domain 4 warm-up</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A colleague maps your AI deployment's risks using 'Identify, Protect, Detect, Respond, Recover' and calls it a NIST AI RMF assessment. What's wrong?</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Exam craft: the question shapes to expect</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MAPPING — given a control, name the risk (by 2025 number); given an attack, name the compensating control</a:t>
            </a:r>
            <a:endParaRPr lang="en-US" sz="1400" dirty="0"/>
          </a:p>
          <a:p>
            <a:pPr marL="342900" indent="-342900">
              <a:spcAft>
                <a:spcPts val="600"/>
              </a:spcAft>
              <a:buSzPct val="100000"/>
              <a:buChar char="•"/>
            </a:pPr>
            <a:r>
              <a:rPr lang="en-US" sz="1400" dirty="0">
                <a:solidFill>
                  <a:srgbClr val="E8EDF5"/>
                </a:solidFill>
              </a:rPr>
              <a:t>CLASSIFICATION — direct vs. indirect; discriminative vs. generative; which data state; which RMF function; which EU tier</a:t>
            </a:r>
            <a:endParaRPr lang="en-US" sz="1400" dirty="0"/>
          </a:p>
          <a:p>
            <a:pPr marL="342900" indent="-342900">
              <a:spcAft>
                <a:spcPts val="600"/>
              </a:spcAft>
              <a:buSzPct val="100000"/>
              <a:buChar char="•"/>
            </a:pPr>
            <a:r>
              <a:rPr lang="en-US" sz="1400" dirty="0">
                <a:solidFill>
                  <a:srgbClr val="E8EDF5"/>
                </a:solidFill>
              </a:rPr>
              <a:t>DISCRIMINATORS — reference vs. control (ATLAS ≠ scanner) · framework vs. law · AI-enabled vs. merely security-relevant · draft vs. decision</a:t>
            </a:r>
            <a:endParaRPr lang="en-US" sz="1400" dirty="0"/>
          </a:p>
          <a:p>
            <a:pPr marL="342900" indent="-342900">
              <a:spcAft>
                <a:spcPts val="600"/>
              </a:spcAft>
              <a:buSzPct val="100000"/>
              <a:buChar char="•"/>
            </a:pPr>
            <a:r>
              <a:rPr lang="en-US" sz="1400" dirty="0">
                <a:solidFill>
                  <a:srgbClr val="E8EDF5"/>
                </a:solidFill>
              </a:rPr>
              <a:t>Distractors are REAL things from the week aimed at the wrong question — read every stem fully before answering</a:t>
            </a:r>
            <a:endParaRPr lang="en-US" sz="1400" dirty="0"/>
          </a:p>
        </p:txBody>
      </p:sp>
      <p:pic>
        <p:nvPicPr>
          <p:cNvPr id="4" name="Image 0" descr="/home/profz/projects/secai-course/site/public/img/lessons/day5-four-domain-weights.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Where the points live: budget attention here</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This afternoon: the exam, then lab catch-up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exam opens AFTER LUNCH on the Day 5 page — enter your access code (SECAI-XXXX); your code is your identity, no PII to enter</a:t>
            </a:r>
            <a:endParaRPr lang="en-US" sz="1400" dirty="0"/>
          </a:p>
          <a:p>
            <a:pPr marL="342900" indent="-342900">
              <a:spcAft>
                <a:spcPts val="600"/>
              </a:spcAft>
              <a:buSzPct val="100000"/>
              <a:buChar char="•"/>
            </a:pPr>
            <a:r>
              <a:rPr lang="en-US" sz="1400" dirty="0">
                <a:solidFill>
                  <a:srgbClr val="E8EDF5"/>
                </a:solidFill>
              </a:rPr>
              <a:t>34 questions, blueprint-weighted · 80% to pass · one retake if needed · auto-graded on submit</a:t>
            </a:r>
            <a:endParaRPr lang="en-US" sz="1400" dirty="0"/>
          </a:p>
          <a:p>
            <a:pPr marL="342900" indent="-342900">
              <a:spcAft>
                <a:spcPts val="600"/>
              </a:spcAft>
              <a:buSzPct val="100000"/>
              <a:buChar char="•"/>
            </a:pPr>
            <a:r>
              <a:rPr lang="en-US" sz="1400" dirty="0">
                <a:solidFill>
                  <a:srgbClr val="E8EDF5"/>
                </a:solidFill>
              </a:rPr>
              <a:t>You have the full afternoon session — pace yourself and submit when ready</a:t>
            </a:r>
            <a:endParaRPr lang="en-US" sz="1400" dirty="0"/>
          </a:p>
          <a:p>
            <a:pPr marL="342900" indent="-342900">
              <a:spcAft>
                <a:spcPts val="600"/>
              </a:spcAft>
              <a:buSzPct val="100000"/>
              <a:buChar char="•"/>
            </a:pPr>
            <a:r>
              <a:rPr lang="en-US" sz="1400" dirty="0">
                <a:solidFill>
                  <a:srgbClr val="E8EDF5"/>
                </a:solidFill>
              </a:rPr>
              <a:t>After you finish: LAB CATCH-UP — complete any unfinished lab modules; the instructor records final grades today. Fast finishers: go-deeper bundles, or join the tools showcase conversation</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in Review — All Four Domains</dc:title>
  <dc:subject>PptxGenJS Presentation</dc:subject>
  <dc:creator>Hands-On SecAI+</dc:creator>
  <cp:lastModifiedBy>Hands-On SecAI+</cp:lastModifiedBy>
  <cp:revision>1</cp:revision>
  <dcterms:created xsi:type="dcterms:W3CDTF">2026-07-24T21:13:02Z</dcterms:created>
  <dcterms:modified xsi:type="dcterms:W3CDTF">2026-07-24T21:13:02Z</dcterms:modified>
</cp:coreProperties>
</file>