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notesMasterIdLst>
    <p:notesMasterId r:id="rId44"/>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Generative output is the thing that makes the OWASP LLM Top 10 (Day 2) necessary — insecure output handling, hallucination, injection all stem from 'the model makes new stuff up.'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pairing is the architecture of Day 2's guardrail lab: a small discriminative classifier gates input before it reaches the generative model. Cheap classifier in front, expensive generator behind.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check — model the mechanic: pick silently, then reveal. The wrong answer to watch for is A; students often think 'it outputs something, so it's generative.' Emphasize the question each model type answers.
CHECK: A classifier that labels incoming prompts as 'injection attempt' vs. 'benign' before they reach your chatbot is best described as…
A. A generative model, because it produces a label
B. A discriminative model — it answers "which class is this?" rather than generating new content
C. A rule-based system, because classification is deterministic
D. A vector database
Answer: B
Discriminative models answer 'which class is this?' — exactly what a prompt-injection classifier (like the DeBERTa model on Day 2) does. The LLM behind it is the generative model answering 'what comes next?'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defining axis is parameter count, not architecture. This is also a recurring design theme: choose the smallest model that reliably does the job. Foreshadow Day 4, where tool-calling reliability forces us up from 1.5B to a 3B model.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a 1.5B model will make mistakes a frontier model wouldn't. That is pedagogically useful — failure modes are visible, and the security lessons transfer directly to bigger models.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student misconception: 'the model learns from my chats.' In our stack it never does — weights are frozen at inference time. Anything that looks like memory is context, which is exactly why context is the attack surface.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Roadmap slide for the next section. Reassure the room: no math beyond intuition. The goal is enough mechanism to reason about attacks and defenses, not to implement a transformer. Walk the diagram left to right — it previews the next four slides.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demo option: show a tokenizer splitting a sentence. Weird tokenization of rare strings (base64, hex, l33tspeak) is one reason filters that scan raw text miss what the model actually 'sees' — a Day 2 evasion theme.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window is the model's entire world at inference time. This sets up the security-lens slide coming shortly: everything in that window is one undifferentiated stream of tokens.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geometric intuition is the payoff here: meaning as distance. Point at the circle — that radius is what a similarity search actually returns. In the lab, nomic-embed-text produces these vectors. Semantic similarity is also how attackers find paraphrases that slip past keyword filters.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introductions and housekeeping first. Emphasize the arc of the week: today builds the shared vocabulary every later day depends on. Everything this week runs locally on CPU; no data leaves the laptop, which is itself the security posture we care about.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at intuition level: attention = 'every token can look at every other token and decide how much to care.' That is why content placed anywhere in the context — including content an attacker sneaks in — can steer the output.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the loop on a whiteboard if possible: context in → next token out → append → repeat. Once a model starts down a path (helpful or hijacked), each token reinforces the trajectory.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important slide of the day. If attendees remember one sentence, it is this one: there is no in-band mechanism separating instructions from data. Every defense we build later is a compensating control for this architectural fact.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room gets this one right, the Day 2 injection material will land easily. Option D is the dangerous misconception — the system prompt is influential but not an enforced boundary.
CHECK: Why can a document retrieved into an LLM's context steer the model's behavior just like a user instruction can?
A. Because retrieved documents are digitally signed as trusted
B. Because the model treats the whole context window as one stream of tokens, with no built-in distinction between instructions and data
C. Because the vector database rewrites documents into commands
D. It can't — models only follow the system prompt
Answer: B
The transformer attends over everything in the context window equally — system prompt, user text, and retrieved chunks are all just tokens. That architectural fact is the root cause of both direct and indirect prompt injection.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prompts as configuration-as-code: they deserve versioning, review, and testing like any other artifact. That mindset pays off when we harden prompts on Day 2.</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Zero-shot is the baseline attendees will test first in the lab. With a 1.5B model the inconsistency is very visible, which motivates the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classic fix for a model that 'keeps guessing wrong with just an instruction.' Show 2–5 worked examples of the input→label mapping. In the lab, attendees measure the difference on the same tickets with the same model — only the prompt changes.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contrast: a multi-step severity-scoring question with and without 'think step by step.' Note for later: verbose reasoning can also leak internal instructions — a Day 2/3 tie-in.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 demonstrates both halves: role placement measurably changes compliance, AND a crafted user message can still override the system prompt on this model. Guardrails-in-prompt are a control, not a boundary.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to familiar territory: the system prompt is like a banner on a login screen, not like file permissions. Real enforcement lives OUTSIDE the model — that framing is the entire Day 2 agenda in one sentence.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attendees 30 seconds to try the navigation. Mention the speaker-notes toggle exists for instructors reusing this material in their own classrooms.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scenario as the end-of-day quiz, seen early — spaced repetition is deliberate. Attendees will verify the answer empirically in the lab within the hour.
CHECK: An assistant keeps misclassifying support-ticket urgency when given only an instruction. Which technique most directly improves consistency?
A. Multi-shot prompting — include several labeled examples in the prompt
B. Lowering the context window size
C. Switching from a system role to a user role only
D. Removing all instructions and letting the model decide
Answer: A
Multi-shot (few-shot) prompting shows the model 2–5 worked examples of the input/label mapping, anchoring its output format and decision boundary far better than a zero-shot instruction alone. This is the Experiment A pattern in the Day 1 lab.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 RAG as the default way to put private or fresh data in front of a model. Contrast with fine-tuning: RAG is cheaper, updatable by editing documents, and keeps data in a store you control.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exact pipeline attendees build in the lab this afternoon. Walk each step once here against the diagram, then let the lab make it concrete. Steps 1–3 happen at ingest time; 4–5 at query time — the curved arrow is the query-time 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up the common misconceptions preemptively: the vector store holds neither model weights nor chat history. It holds chunk vectors (plus the chunk text/metadata for reassembly). This is also quiz material.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the RAG section on the security note: RAG doesn't just add knowledge, it adds an input channel. Anyone who can write into your corpus can potentially steer your model. That thought should still be echoing tomorrow morning.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reinforcement of the end-of-day quiz question. If anyone picks B, revisit the 'what lives in the vector store' slide — the distinction matters for Day 3's data-governance discussion.
CHECK: In a RAG pipeline, what is stored in the vector database?
A. The full model weights
B. Plain-text copies of every user's chat history
C. Numeric embedding vectors of text chunks, used for similarity search at query time
D. The system prompt only
Answer: C
An embedding model turns each text chunk into a high-dimensional vector. At query time the query is embedded too, and the store (Chroma, in the lab) returns the chunks whose vectors are most similar (cosine distance) — that is the 'retrieval' in RAG.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everyone to the Day 1 page lab section (button below). Everyone runs the bundle locally; hand out a cloud VM only where Docker won't cooperate (there are fewer VMs than participants). Budget the full afternoon block; the three prompt experiments are sequenced before the RAG build on purpose.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 these as catch-up / go-deeper modules: fast finishers start them in the lab block, everyone else can run them after hours — each is self-contained with its own bundle and pre-stage script. Pairings: the tokenization lab reinforces the token/embedding slides, the RAG-eval lab reinforces 'RAG's weak point', and the sampling A/B reinforces the LLM-vs-SLM trade-off. All lab content is DRAFT for instructor review.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back out after the lab-focused middle. The lifecycle framing prevents 'AI security = prompt filtering' tunnel vision — data supply chain, evaluation, and monitoring all carry risk. Day 3 gives this a formal vocabulary.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it concrete: on Day 4, the model generates Sigma rules and the human validates before anything ships. The same principle governs how attendees should use AI in their own courses — the instructor stays the authority.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 1:1 to the objectives block on the Day 1 page and to SecAI+ domain D1. Flag that every objective gets touched again later in the week — nothing today is throwaway.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this as a quick round-the-room: ask for the two meanings of each before revealing. Building the glossary now prevents genuine miscommunication when we threat-model AI systems tomorrow.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against the morning's objectives — all six are now covered. Collect open questions for tomorrow's opener.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to the quiz block at the bottom of /day/1. Tease Day 2: everything they learned about context windows and RAG today becomes attack surface tomorrow morning.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deliberate security decision, not just a budget one. Local-first means no API keys to leak, no third-party data-processing agreement, and reproducible labs instructors can take home. The cloud VM option exists for 8 GB laptops — same images, same digests.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will hear all four terms used interchangeably as 'AI' by vendors and students. The map matters for threat modeling later: each layer has different failure modes and different audit stories.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folks already live here: firewall rules, IDS signatures, YARA. Determinism and auditability are exactly what we LOSE as we move down the list — worth saying out loud now, it frames the whole governance conversation on Day 3.</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most deployed 'AI' in security products is still classical ML. It is often the right tool: fast, cheap, and you can inspect feature importance.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slide: deep learning is the substrate; transformers (coming up) are a specific deep-learning architecture that took over language modeling.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sv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sv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sv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sv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sv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svg"/><Relationship Id="rId3" Type="http://schemas.openxmlformats.org/officeDocument/2006/relationships/slideLayout" Target="../slideLayouts/slideLayout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svg"/><Relationship Id="rId3" Type="http://schemas.openxmlformats.org/officeDocument/2006/relationships/slideLayout" Target="../slideLayouts/slideLayout1.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svg"/><Relationship Id="rId3" Type="http://schemas.openxmlformats.org/officeDocument/2006/relationships/slideLayout" Target="../slideLayouts/slideLayout1.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9-1.png"/><Relationship Id="rId2" Type="http://schemas.openxmlformats.org/officeDocument/2006/relationships/image" Target="../media/image-29-2.svg"/><Relationship Id="rId3" Type="http://schemas.openxmlformats.org/officeDocument/2006/relationships/slideLayout" Target="../slideLayouts/slideLayout1.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32-1.png"/><Relationship Id="rId2" Type="http://schemas.openxmlformats.org/officeDocument/2006/relationships/image" Target="../media/image-32-2.svg"/><Relationship Id="rId3" Type="http://schemas.openxmlformats.org/officeDocument/2006/relationships/slideLayout" Target="../slideLayouts/slideLayout1.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image-34-1.png"/><Relationship Id="rId2" Type="http://schemas.openxmlformats.org/officeDocument/2006/relationships/image" Target="../media/image-34-2.svg"/><Relationship Id="rId3" Type="http://schemas.openxmlformats.org/officeDocument/2006/relationships/slideLayout" Target="../slideLayouts/slideLayout1.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sv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1554480"/>
            <a:ext cx="8046720" cy="457200"/>
          </a:xfrm>
          <a:prstGeom prst="rect">
            <a:avLst/>
          </a:prstGeom>
          <a:noFill/>
          <a:ln/>
        </p:spPr>
        <p:txBody>
          <a:bodyPr wrap="square" rtlCol="0" anchor="ctr"/>
          <a:lstStyle/>
          <a:p>
            <a:pPr indent="0" marL="0">
              <a:buNone/>
            </a:pPr>
            <a:r>
              <a:rPr lang="en-US" sz="1600" b="1" spc="200" kern="0" dirty="0">
                <a:solidFill>
                  <a:srgbClr val="5B8CFF"/>
                </a:solidFill>
              </a:rPr>
              <a:t>Day 1</a:t>
            </a:r>
            <a:endParaRPr lang="en-US" sz="1600" dirty="0"/>
          </a:p>
        </p:txBody>
      </p:sp>
      <p:sp>
        <p:nvSpPr>
          <p:cNvPr id="3" name="Text 1"/>
          <p:cNvSpPr/>
          <p:nvPr/>
        </p:nvSpPr>
        <p:spPr>
          <a:xfrm>
            <a:off x="548640" y="2011680"/>
            <a:ext cx="8046720" cy="1280160"/>
          </a:xfrm>
          <a:prstGeom prst="rect">
            <a:avLst/>
          </a:prstGeom>
          <a:noFill/>
          <a:ln/>
        </p:spPr>
        <p:txBody>
          <a:bodyPr wrap="square" rtlCol="0" anchor="ctr"/>
          <a:lstStyle/>
          <a:p>
            <a:pPr indent="0" marL="0">
              <a:buNone/>
            </a:pPr>
            <a:r>
              <a:rPr lang="en-US" sz="4000" b="1" dirty="0">
                <a:solidFill>
                  <a:srgbClr val="E8EDF5"/>
                </a:solidFill>
              </a:rPr>
              <a:t>AI Foundations + Shared Vocabulary</a:t>
            </a:r>
            <a:endParaRPr lang="en-US" sz="4000" dirty="0"/>
          </a:p>
        </p:txBody>
      </p:sp>
      <p:sp>
        <p:nvSpPr>
          <p:cNvPr id="4" name="Text 2"/>
          <p:cNvSpPr/>
          <p:nvPr/>
        </p:nvSpPr>
        <p:spPr>
          <a:xfrm>
            <a:off x="548640" y="3383280"/>
            <a:ext cx="8046720" cy="365760"/>
          </a:xfrm>
          <a:prstGeom prst="rect">
            <a:avLst/>
          </a:prstGeom>
          <a:noFill/>
          <a:ln/>
        </p:spPr>
        <p:txBody>
          <a:bodyPr wrap="square" rtlCol="0" anchor="ctr"/>
          <a:lstStyle/>
          <a:p>
            <a:pPr indent="0" marL="0">
              <a:buNone/>
            </a:pPr>
            <a:r>
              <a:rPr lang="en-US" sz="1200" dirty="0">
                <a:solidFill>
                  <a:srgbClr val="8B97AC"/>
                </a:solidFill>
              </a:rPr>
              <a:t>Hands-On SecAI+  ·  Working Connections Summer Online 2026</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Generative AI</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Models that PRODUCE new content: text, code, images</a:t>
            </a:r>
            <a:endParaRPr lang="en-US" sz="1400" dirty="0"/>
          </a:p>
          <a:p>
            <a:pPr marL="342900" indent="-342900">
              <a:spcAft>
                <a:spcPts val="600"/>
              </a:spcAft>
              <a:buSzPct val="100000"/>
              <a:buChar char="•"/>
            </a:pPr>
            <a:r>
              <a:rPr lang="en-US" sz="1400" dirty="0">
                <a:solidFill>
                  <a:srgbClr val="E8EDF5"/>
                </a:solidFill>
              </a:rPr>
              <a:t>Large language models are the generative-text branch — the focus of this course</a:t>
            </a:r>
            <a:endParaRPr lang="en-US" sz="1400" dirty="0"/>
          </a:p>
          <a:p>
            <a:pPr marL="342900" indent="-342900">
              <a:spcAft>
                <a:spcPts val="600"/>
              </a:spcAft>
              <a:buSzPct val="100000"/>
              <a:buChar char="•"/>
            </a:pPr>
            <a:r>
              <a:rPr lang="en-US" sz="1400" dirty="0">
                <a:solidFill>
                  <a:srgbClr val="E8EDF5"/>
                </a:solidFill>
              </a:rPr>
              <a:t>New capability, new attack surface: the output itself becomes a risk to manage</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Discriminative vs. generative</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indent="0" marL="0">
              <a:spcAft>
                <a:spcPts val="800"/>
              </a:spcAft>
              <a:buNone/>
            </a:pPr>
            <a:r>
              <a:rPr lang="en-US" sz="1500" dirty="0">
                <a:solidFill>
                  <a:srgbClr val="E8EDF5"/>
                </a:solidFill>
              </a:rPr>
              <a:t>A useful cut for security work:</a:t>
            </a:r>
            <a:endParaRPr lang="en-US" sz="1500" dirty="0"/>
          </a:p>
          <a:p>
            <a:pPr marL="342900" indent="-342900">
              <a:spcAft>
                <a:spcPts val="600"/>
              </a:spcAft>
              <a:buSzPct val="100000"/>
              <a:buChar char="•"/>
            </a:pPr>
            <a:r>
              <a:rPr lang="en-US" sz="1400" dirty="0">
                <a:solidFill>
                  <a:srgbClr val="E8EDF5"/>
                </a:solidFill>
              </a:rPr>
              <a:t>Discriminative model — answers "which class is this?" (e.g., the DeBERTa prompt-injection classifier you meet on Day 2)</a:t>
            </a:r>
            <a:endParaRPr lang="en-US" sz="1500" dirty="0"/>
          </a:p>
          <a:p>
            <a:pPr marL="342900" indent="-342900">
              <a:spcAft>
                <a:spcPts val="600"/>
              </a:spcAft>
              <a:buSzPct val="100000"/>
              <a:buChar char="•"/>
            </a:pPr>
            <a:r>
              <a:rPr lang="en-US" sz="1400" dirty="0">
                <a:solidFill>
                  <a:srgbClr val="E8EDF5"/>
                </a:solidFill>
              </a:rPr>
              <a:t>Generative model — answers "what comes next?" (the LLM itself)</a:t>
            </a:r>
            <a:endParaRPr lang="en-US" sz="1500" dirty="0"/>
          </a:p>
          <a:p>
            <a:pPr marL="342900" indent="-342900">
              <a:spcAft>
                <a:spcPts val="600"/>
              </a:spcAft>
              <a:buSzPct val="100000"/>
              <a:buChar char="•"/>
            </a:pPr>
            <a:r>
              <a:rPr lang="en-US" sz="1400" dirty="0">
                <a:solidFill>
                  <a:srgbClr val="E8EDF5"/>
                </a:solidFill>
              </a:rPr>
              <a:t>You will often deploy BOTH: a generative model doing work, a discriminative model guarding it</a:t>
            </a:r>
            <a:endParaRPr lang="en-US" sz="1500" dirty="0"/>
          </a:p>
        </p:txBody>
      </p:sp>
      <p:pic>
        <p:nvPicPr>
          <p:cNvPr id="4" name="Image 0" descr="/home/profz/projects/secai-course/site/public/img/lessons/day1-classifier-guards-generator.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Small classifier in front, generator behind</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Check: model types</a:t>
            </a:r>
            <a:endParaRPr lang="en-US" sz="2600" dirty="0"/>
          </a:p>
        </p:txBody>
      </p:sp>
      <p:sp>
        <p:nvSpPr>
          <p:cNvPr id="3" name="Text 1"/>
          <p:cNvSpPr/>
          <p:nvPr/>
        </p:nvSpPr>
        <p:spPr>
          <a:xfrm>
            <a:off x="548640" y="4160520"/>
            <a:ext cx="8046720" cy="365760"/>
          </a:xfrm>
          <a:prstGeom prst="rect">
            <a:avLst/>
          </a:prstGeom>
          <a:noFill/>
          <a:ln/>
        </p:spPr>
        <p:txBody>
          <a:bodyPr wrap="square" rtlCol="0" anchor="ctr"/>
          <a:lstStyle/>
          <a:p>
            <a:pPr indent="0" marL="0">
              <a:buNone/>
            </a:pPr>
            <a:r>
              <a:rPr lang="en-US" sz="1200" i="1" dirty="0">
                <a:solidFill>
                  <a:srgbClr val="5B8CFF"/>
                </a:solidFill>
              </a:rPr>
              <a:t>Check: A classifier that labels incoming prompts as 'injection attempt' vs. 'benign' before they reach your chatbot is best described as…</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LLM vs. SLM — same idea, different scale</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LARGE language models: frontier scale, hundreds of billions of parameters — broad reasoning and recall, serious hardware</a:t>
            </a:r>
            <a:endParaRPr lang="en-US" sz="1400" dirty="0"/>
          </a:p>
          <a:p>
            <a:pPr marL="342900" indent="-342900">
              <a:spcAft>
                <a:spcPts val="600"/>
              </a:spcAft>
              <a:buSzPct val="100000"/>
              <a:buChar char="•"/>
            </a:pPr>
            <a:r>
              <a:rPr lang="en-US" sz="1400" dirty="0">
                <a:solidFill>
                  <a:srgbClr val="E8EDF5"/>
                </a:solidFill>
              </a:rPr>
              <a:t>SMALL language models: 1–3B parameters (like qwen2.5:1.5b) — fit in laptop RAM, run on CPU</a:t>
            </a:r>
            <a:endParaRPr lang="en-US" sz="1400" dirty="0"/>
          </a:p>
          <a:p>
            <a:pPr marL="342900" indent="-342900">
              <a:spcAft>
                <a:spcPts val="600"/>
              </a:spcAft>
              <a:buSzPct val="100000"/>
              <a:buChar char="•"/>
            </a:pPr>
            <a:r>
              <a:rPr lang="en-US" sz="1400" dirty="0">
                <a:solidFill>
                  <a:srgbClr val="E8EDF5"/>
                </a:solidFill>
              </a:rPr>
              <a:t>Both are typically decoder-only transformers — the architecture is the same, the scale is not</a:t>
            </a:r>
            <a:endParaRPr lang="en-US" sz="1400" dirty="0"/>
          </a:p>
          <a:p>
            <a:pPr marL="342900" indent="-342900">
              <a:spcAft>
                <a:spcPts val="600"/>
              </a:spcAft>
              <a:buSzPct val="100000"/>
              <a:buChar char="•"/>
            </a:pPr>
            <a:r>
              <a:rPr lang="en-US" sz="1400" dirty="0">
                <a:solidFill>
                  <a:srgbClr val="E8EDF5"/>
                </a:solidFill>
              </a:rPr>
              <a:t>Trade-off: SLMs give up some reasoning and world knowledge for portability and privacy</a:t>
            </a:r>
            <a:endParaRPr lang="en-US" sz="1400" dirty="0"/>
          </a:p>
        </p:txBody>
      </p:sp>
      <p:pic>
        <p:nvPicPr>
          <p:cNvPr id="4" name="Image 0" descr="/home/profz/projects/secai-course/site/public/img/lessons/day1-llm-slm-scale.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Same architecture, very different scale</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Why small models for this workshop</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qwen2.5:1.5b — the workhorse: fast enough on CPU for interactive labs</a:t>
            </a:r>
            <a:endParaRPr lang="en-US" sz="1400" dirty="0"/>
          </a:p>
          <a:p>
            <a:pPr marL="342900" indent="-342900">
              <a:spcAft>
                <a:spcPts val="600"/>
              </a:spcAft>
              <a:buSzPct val="100000"/>
              <a:buChar char="•"/>
            </a:pPr>
            <a:r>
              <a:rPr lang="en-US" sz="1400" dirty="0">
                <a:solidFill>
                  <a:srgbClr val="E8EDF5"/>
                </a:solidFill>
              </a:rPr>
              <a:t>qwen2.5:3b — used on Day 4 when tool calling needs more capability</a:t>
            </a:r>
            <a:endParaRPr lang="en-US" sz="1400" dirty="0"/>
          </a:p>
          <a:p>
            <a:pPr marL="342900" indent="-342900">
              <a:spcAft>
                <a:spcPts val="600"/>
              </a:spcAft>
              <a:buSzPct val="100000"/>
              <a:buChar char="•"/>
            </a:pPr>
            <a:r>
              <a:rPr lang="en-US" sz="1400" dirty="0">
                <a:solidFill>
                  <a:srgbClr val="E8EDF5"/>
                </a:solidFill>
              </a:rPr>
              <a:t>nomic-embed-text — the embedding model behind today's RAG lab</a:t>
            </a:r>
            <a:endParaRPr lang="en-US" sz="1400" dirty="0"/>
          </a:p>
          <a:p>
            <a:pPr marL="342900" indent="-342900">
              <a:spcAft>
                <a:spcPts val="600"/>
              </a:spcAft>
              <a:buSzPct val="100000"/>
              <a:buChar char="•"/>
            </a:pPr>
            <a:r>
              <a:rPr lang="en-US" sz="1400" dirty="0">
                <a:solidFill>
                  <a:srgbClr val="E8EDF5"/>
                </a:solidFill>
              </a:rPr>
              <a:t>Everything pre-staged and pinned: no downloads during the lab</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Core vocabulary: model, training, inference</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Model — the artifact: an architecture plus learned weights</a:t>
            </a:r>
            <a:endParaRPr lang="en-US" sz="1400" dirty="0"/>
          </a:p>
          <a:p>
            <a:pPr marL="342900" indent="-342900">
              <a:spcAft>
                <a:spcPts val="600"/>
              </a:spcAft>
              <a:buSzPct val="100000"/>
              <a:buChar char="•"/>
            </a:pPr>
            <a:r>
              <a:rPr lang="en-US" sz="1400" dirty="0">
                <a:solidFill>
                  <a:srgbClr val="E8EDF5"/>
                </a:solidFill>
              </a:rPr>
              <a:t>Training — the (expensive, offline) process that sets those weights from data</a:t>
            </a:r>
            <a:endParaRPr lang="en-US" sz="1400" dirty="0"/>
          </a:p>
          <a:p>
            <a:pPr marL="342900" indent="-342900">
              <a:spcAft>
                <a:spcPts val="600"/>
              </a:spcAft>
              <a:buSzPct val="100000"/>
              <a:buChar char="•"/>
            </a:pPr>
            <a:r>
              <a:rPr lang="en-US" sz="1400" dirty="0">
                <a:solidFill>
                  <a:srgbClr val="E8EDF5"/>
                </a:solidFill>
              </a:rPr>
              <a:t>Inference — using the trained model to produce output; what we do all week</a:t>
            </a:r>
            <a:endParaRPr lang="en-US" sz="1400" dirty="0"/>
          </a:p>
          <a:p>
            <a:pPr marL="342900" indent="-342900">
              <a:spcAft>
                <a:spcPts val="600"/>
              </a:spcAft>
              <a:buSzPct val="100000"/>
              <a:buChar char="•"/>
            </a:pPr>
            <a:r>
              <a:rPr lang="en-US" sz="1400" dirty="0">
                <a:solidFill>
                  <a:srgbClr val="E8EDF5"/>
                </a:solidFill>
              </a:rPr>
              <a:t>In this workshop we only do inference — nothing we type retrains the model</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How a language model actually works</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indent="0" marL="0">
              <a:spcAft>
                <a:spcPts val="800"/>
              </a:spcAft>
              <a:buNone/>
            </a:pPr>
            <a:r>
              <a:rPr lang="en-US" sz="1500" dirty="0">
                <a:solidFill>
                  <a:srgbClr val="E8EDF5"/>
                </a:solidFill>
              </a:rPr>
              <a:t>Modern LLMs are transformers. Three ideas are enough to reason about them securely:</a:t>
            </a:r>
            <a:endParaRPr lang="en-US" sz="1500" dirty="0"/>
          </a:p>
          <a:p>
            <a:pPr marL="342900" indent="-342900">
              <a:spcAft>
                <a:spcPts val="600"/>
              </a:spcAft>
              <a:buSzPct val="100000"/>
              <a:buChar char="•"/>
            </a:pPr>
            <a:r>
              <a:rPr lang="en-US" sz="1400" dirty="0">
                <a:solidFill>
                  <a:srgbClr val="E8EDF5"/>
                </a:solidFill>
              </a:rPr>
              <a:t>Tokens — the units the model reads and writes</a:t>
            </a:r>
            <a:endParaRPr lang="en-US" sz="1500" dirty="0"/>
          </a:p>
          <a:p>
            <a:pPr marL="342900" indent="-342900">
              <a:spcAft>
                <a:spcPts val="600"/>
              </a:spcAft>
              <a:buSzPct val="100000"/>
              <a:buChar char="•"/>
            </a:pPr>
            <a:r>
              <a:rPr lang="en-US" sz="1400" dirty="0">
                <a:solidFill>
                  <a:srgbClr val="E8EDF5"/>
                </a:solidFill>
              </a:rPr>
              <a:t>Embeddings — meaning mapped to vectors of numbers</a:t>
            </a:r>
            <a:endParaRPr lang="en-US" sz="1500" dirty="0"/>
          </a:p>
          <a:p>
            <a:pPr marL="342900" indent="-342900">
              <a:spcAft>
                <a:spcPts val="600"/>
              </a:spcAft>
              <a:buSzPct val="100000"/>
              <a:buChar char="•"/>
            </a:pPr>
            <a:r>
              <a:rPr lang="en-US" sz="1400" dirty="0">
                <a:solidFill>
                  <a:srgbClr val="E8EDF5"/>
                </a:solidFill>
              </a:rPr>
              <a:t>Attention + autoregressive generation — how the model uses context to produce one token at a time</a:t>
            </a:r>
            <a:endParaRPr lang="en-US" sz="1500" dirty="0"/>
          </a:p>
        </p:txBody>
      </p:sp>
      <p:pic>
        <p:nvPicPr>
          <p:cNvPr id="4" name="Image 0" descr="/home/profz/projects/secai-course/site/public/img/lessons/day1-llm-tokens-embeddings.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Tokens in → transformer layers → an embedding space</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Tokens</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Text is chopped into sub-word tokens; the model reads and writes tokens, not characters</a:t>
            </a:r>
            <a:endParaRPr lang="en-US" sz="1400" dirty="0"/>
          </a:p>
          <a:p>
            <a:pPr marL="342900" indent="-342900">
              <a:spcAft>
                <a:spcPts val="600"/>
              </a:spcAft>
              <a:buSzPct val="100000"/>
              <a:buChar char="•"/>
            </a:pPr>
            <a:r>
              <a:rPr lang="en-US" sz="1400" dirty="0">
                <a:solidFill>
                  <a:srgbClr val="E8EDF5"/>
                </a:solidFill>
              </a:rPr>
              <a:t>"cybersecurity" might be 3–4 tokens; common words are often a single token</a:t>
            </a:r>
            <a:endParaRPr lang="en-US" sz="1400" dirty="0"/>
          </a:p>
          <a:p>
            <a:pPr marL="342900" indent="-342900">
              <a:spcAft>
                <a:spcPts val="600"/>
              </a:spcAft>
              <a:buSzPct val="100000"/>
              <a:buChar char="•"/>
            </a:pPr>
            <a:r>
              <a:rPr lang="en-US" sz="1400" dirty="0">
                <a:solidFill>
                  <a:srgbClr val="E8EDF5"/>
                </a:solidFill>
              </a:rPr>
              <a:t>Model pricing, limits, and behavior are all denominated in tokens</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The context window</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The maximum number of tokens the model can attend to at once</a:t>
            </a:r>
            <a:endParaRPr lang="en-US" sz="1400" dirty="0"/>
          </a:p>
          <a:p>
            <a:pPr marL="342900" indent="-342900">
              <a:spcAft>
                <a:spcPts val="600"/>
              </a:spcAft>
              <a:buSzPct val="100000"/>
              <a:buChar char="•"/>
            </a:pPr>
            <a:r>
              <a:rPr lang="en-US" sz="1400" dirty="0">
                <a:solidFill>
                  <a:srgbClr val="E8EDF5"/>
                </a:solidFill>
              </a:rPr>
              <a:t>Everything — system prompt, user input, retrieved documents, prior turns — must fit inside it</a:t>
            </a:r>
            <a:endParaRPr lang="en-US" sz="1400" dirty="0"/>
          </a:p>
          <a:p>
            <a:pPr marL="342900" indent="-342900">
              <a:spcAft>
                <a:spcPts val="600"/>
              </a:spcAft>
              <a:buSzPct val="100000"/>
              <a:buChar char="•"/>
            </a:pPr>
            <a:r>
              <a:rPr lang="en-US" sz="1400" dirty="0">
                <a:solidFill>
                  <a:srgbClr val="E8EDF5"/>
                </a:solidFill>
              </a:rPr>
              <a:t>Nothing outside the window exists as far as the model is concerned</a:t>
            </a:r>
            <a:endParaRPr lang="en-US" sz="1400" dirty="0"/>
          </a:p>
        </p:txBody>
      </p:sp>
      <p:pic>
        <p:nvPicPr>
          <p:cNvPr id="4" name="Image 0" descr="/home/profz/projects/secai-course/site/public/img/lessons/day1-context-window-boundary.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Only what fits inside the frame exists</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Embeddings</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Every token — and, separately, every chunk of a document — maps to a vector of numbers that captures meaning</a:t>
            </a:r>
            <a:endParaRPr lang="en-US" sz="1400" dirty="0"/>
          </a:p>
          <a:p>
            <a:pPr marL="342900" indent="-342900">
              <a:spcAft>
                <a:spcPts val="600"/>
              </a:spcAft>
              <a:buSzPct val="100000"/>
              <a:buChar char="•"/>
            </a:pPr>
            <a:r>
              <a:rPr lang="en-US" sz="1400" dirty="0">
                <a:solidFill>
                  <a:srgbClr val="E8EDF5"/>
                </a:solidFill>
              </a:rPr>
              <a:t>Similar meanings sit CLOSE together in vector space</a:t>
            </a:r>
            <a:endParaRPr lang="en-US" sz="1400" dirty="0"/>
          </a:p>
          <a:p>
            <a:pPr marL="342900" indent="-342900">
              <a:spcAft>
                <a:spcPts val="600"/>
              </a:spcAft>
              <a:buSzPct val="100000"/>
              <a:buChar char="•"/>
            </a:pPr>
            <a:r>
              <a:rPr lang="en-US" sz="1400" dirty="0">
                <a:solidFill>
                  <a:srgbClr val="E8EDF5"/>
                </a:solidFill>
              </a:rPr>
              <a:t>"reset my password" and "credential recovery" land near each other despite sharing no words</a:t>
            </a:r>
            <a:endParaRPr lang="en-US" sz="1400" dirty="0"/>
          </a:p>
          <a:p>
            <a:pPr marL="342900" indent="-342900">
              <a:spcAft>
                <a:spcPts val="600"/>
              </a:spcAft>
              <a:buSzPct val="100000"/>
              <a:buChar char="•"/>
            </a:pPr>
            <a:r>
              <a:rPr lang="en-US" sz="1400" dirty="0">
                <a:solidFill>
                  <a:srgbClr val="E8EDF5"/>
                </a:solidFill>
              </a:rPr>
              <a:t>This is what makes RAG's similarity search possible</a:t>
            </a:r>
            <a:endParaRPr lang="en-US" sz="1400" dirty="0"/>
          </a:p>
        </p:txBody>
      </p:sp>
      <p:pic>
        <p:nvPicPr>
          <p:cNvPr id="4" name="Image 0" descr="/home/profz/projects/secai-course/site/public/img/lessons/day1-embedding-similarity.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Similarity search = nearest neighbours in vector space</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Day 1 — AI Foundations + Shared Vocabulary</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indent="0" marL="0">
              <a:spcAft>
                <a:spcPts val="800"/>
              </a:spcAft>
              <a:buNone/>
            </a:pPr>
            <a:r>
              <a:rPr lang="en-US" sz="1500" dirty="0">
                <a:solidFill>
                  <a:srgbClr val="E8EDF5"/>
                </a:solidFill>
              </a:rPr>
              <a:t>Hands-On SecAI+ · Working Connections 2026 · Mon, Jul 20 · 9:30 AM – 5:30 PM Central</a:t>
            </a:r>
            <a:endParaRPr lang="en-US" sz="1500" dirty="0"/>
          </a:p>
          <a:p>
            <a:pPr marL="342900" indent="-342900">
              <a:spcAft>
                <a:spcPts val="600"/>
              </a:spcAft>
              <a:buSzPct val="100000"/>
              <a:buChar char="•"/>
            </a:pPr>
            <a:r>
              <a:rPr lang="en-US" sz="1400" dirty="0">
                <a:solidFill>
                  <a:srgbClr val="E8EDF5"/>
                </a:solidFill>
              </a:rPr>
              <a:t>Domain focus: D1 — Basic AI Concepts (17% of the SecAI+ exam)</a:t>
            </a:r>
            <a:endParaRPr lang="en-US" sz="1500" dirty="0"/>
          </a:p>
          <a:p>
            <a:pPr marL="342900" indent="-342900">
              <a:spcAft>
                <a:spcPts val="600"/>
              </a:spcAft>
              <a:buSzPct val="100000"/>
              <a:buChar char="•"/>
            </a:pPr>
            <a:r>
              <a:rPr lang="en-US" sz="1400" dirty="0">
                <a:solidFill>
                  <a:srgbClr val="E8EDF5"/>
                </a:solidFill>
              </a:rPr>
              <a:t>By lunch: you can name the moving parts of a modern AI system</a:t>
            </a:r>
            <a:endParaRPr lang="en-US" sz="1500" dirty="0"/>
          </a:p>
          <a:p>
            <a:pPr marL="342900" indent="-342900">
              <a:spcAft>
                <a:spcPts val="600"/>
              </a:spcAft>
              <a:buSzPct val="100000"/>
              <a:buChar char="•"/>
            </a:pPr>
            <a:r>
              <a:rPr lang="en-US" sz="1400" dirty="0">
                <a:solidFill>
                  <a:srgbClr val="E8EDF5"/>
                </a:solidFill>
              </a:rPr>
              <a:t>By end of lab: a local model + working RAG pipeline on your own machine</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Attention</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Self-attention lets each token weigh every other token in the context</a:t>
            </a:r>
            <a:endParaRPr lang="en-US" sz="1400" dirty="0"/>
          </a:p>
          <a:p>
            <a:pPr marL="342900" indent="-342900">
              <a:spcAft>
                <a:spcPts val="600"/>
              </a:spcAft>
              <a:buSzPct val="100000"/>
              <a:buChar char="•"/>
            </a:pPr>
            <a:r>
              <a:rPr lang="en-US" sz="1400" dirty="0">
                <a:solidFill>
                  <a:srgbClr val="E8EDF5"/>
                </a:solidFill>
              </a:rPr>
              <a:t>The model learns WHICH parts of the context matter for predicting the next token</a:t>
            </a:r>
            <a:endParaRPr lang="en-US" sz="1400" dirty="0"/>
          </a:p>
          <a:p>
            <a:pPr marL="342900" indent="-342900">
              <a:spcAft>
                <a:spcPts val="600"/>
              </a:spcAft>
              <a:buSzPct val="100000"/>
              <a:buChar char="•"/>
            </a:pPr>
            <a:r>
              <a:rPr lang="en-US" sz="1400" dirty="0">
                <a:solidFill>
                  <a:srgbClr val="E8EDF5"/>
                </a:solidFill>
              </a:rPr>
              <a:t>This is the mechanism that makes in-context learning (few-shot prompting) work</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Autoregressive generation</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The model generates ONE token at a time</a:t>
            </a:r>
            <a:endParaRPr lang="en-US" sz="1400" dirty="0"/>
          </a:p>
          <a:p>
            <a:pPr marL="342900" indent="-342900">
              <a:spcAft>
                <a:spcPts val="600"/>
              </a:spcAft>
              <a:buSzPct val="100000"/>
              <a:buChar char="•"/>
            </a:pPr>
            <a:r>
              <a:rPr lang="en-US" sz="1400" dirty="0">
                <a:solidFill>
                  <a:srgbClr val="E8EDF5"/>
                </a:solidFill>
              </a:rPr>
              <a:t>Each new token is fed back in as input for the next prediction</a:t>
            </a:r>
            <a:endParaRPr lang="en-US" sz="1400" dirty="0"/>
          </a:p>
          <a:p>
            <a:pPr marL="342900" indent="-342900">
              <a:spcAft>
                <a:spcPts val="600"/>
              </a:spcAft>
              <a:buSzPct val="100000"/>
              <a:buChar char="•"/>
            </a:pPr>
            <a:r>
              <a:rPr lang="en-US" sz="1400" dirty="0">
                <a:solidFill>
                  <a:srgbClr val="E8EDF5"/>
                </a:solidFill>
              </a:rPr>
              <a:t>The output is a probabilistic continuation of everything currently in context</a:t>
            </a:r>
            <a:endParaRPr lang="en-US" sz="1400" dirty="0"/>
          </a:p>
          <a:p>
            <a:pPr marL="342900" indent="-342900">
              <a:spcAft>
                <a:spcPts val="600"/>
              </a:spcAft>
              <a:buSzPct val="100000"/>
              <a:buChar char="•"/>
            </a:pPr>
            <a:r>
              <a:rPr lang="en-US" sz="1400" dirty="0">
                <a:solidFill>
                  <a:srgbClr val="E8EDF5"/>
                </a:solidFill>
              </a:rPr>
              <a:t>That loop is why prompt content — including injected content — so strongly steers the output</a:t>
            </a:r>
            <a:endParaRPr lang="en-US" sz="1400" dirty="0"/>
          </a:p>
        </p:txBody>
      </p:sp>
      <p:pic>
        <p:nvPicPr>
          <p:cNvPr id="4" name="Image 0" descr="/home/profz/projects/secai-course/site/public/img/lessons/day1-autoregressive-loop.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One token out, appended, fed back in</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Security lens: it's all one stream of tokens</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indent="0" marL="0">
              <a:spcAft>
                <a:spcPts val="800"/>
              </a:spcAft>
              <a:buNone/>
            </a:pPr>
            <a:r>
              <a:rPr lang="en-US" sz="1500" dirty="0">
                <a:solidFill>
                  <a:srgbClr val="E8EDF5"/>
                </a:solidFill>
              </a:rPr>
              <a:t>Because the model treats the entire context window as one stream of tokens, it does not inherently distinguish trusted instructions from untrusted data.</a:t>
            </a:r>
            <a:endParaRPr lang="en-US" sz="1500" dirty="0"/>
          </a:p>
          <a:p>
            <a:pPr marL="342900" indent="-342900">
              <a:spcAft>
                <a:spcPts val="600"/>
              </a:spcAft>
              <a:buSzPct val="100000"/>
              <a:buChar char="•"/>
            </a:pPr>
            <a:r>
              <a:rPr lang="en-US" sz="1400" dirty="0">
                <a:solidFill>
                  <a:srgbClr val="E8EDF5"/>
                </a:solidFill>
              </a:rPr>
              <a:t>System prompt, user input, retrieved documents — all the same tokens to the model</a:t>
            </a:r>
            <a:endParaRPr lang="en-US" sz="1500" dirty="0"/>
          </a:p>
          <a:p>
            <a:pPr marL="342900" indent="-342900">
              <a:spcAft>
                <a:spcPts val="600"/>
              </a:spcAft>
              <a:buSzPct val="100000"/>
              <a:buChar char="•"/>
            </a:pPr>
            <a:r>
              <a:rPr lang="en-US" sz="1400" dirty="0">
                <a:solidFill>
                  <a:srgbClr val="E8EDF5"/>
                </a:solidFill>
              </a:rPr>
              <a:t>That single fact is the root of prompt injection (Day 2)</a:t>
            </a:r>
            <a:endParaRPr lang="en-US" sz="1500" dirty="0"/>
          </a:p>
          <a:p>
            <a:pPr marL="342900" indent="-342900">
              <a:spcAft>
                <a:spcPts val="600"/>
              </a:spcAft>
              <a:buSzPct val="100000"/>
              <a:buChar char="•"/>
            </a:pPr>
            <a:r>
              <a:rPr lang="en-US" sz="1400" dirty="0">
                <a:solidFill>
                  <a:srgbClr val="E8EDF5"/>
                </a:solidFill>
              </a:rPr>
              <a:t>…and of data-exfiltration risk (Day 3)</a:t>
            </a:r>
            <a:endParaRPr lang="en-US" sz="1500" dirty="0"/>
          </a:p>
        </p:txBody>
      </p:sp>
      <p:pic>
        <p:nvPicPr>
          <p:cNvPr id="4" name="Image 0" descr="/home/profz/projects/secai-course/site/public/img/lessons/day1-one-token-stream.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Three sources merge into one flat stream</a:t>
            </a:r>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Check: the context window</a:t>
            </a:r>
            <a:endParaRPr lang="en-US" sz="2600" dirty="0"/>
          </a:p>
        </p:txBody>
      </p:sp>
      <p:sp>
        <p:nvSpPr>
          <p:cNvPr id="3" name="Text 1"/>
          <p:cNvSpPr/>
          <p:nvPr/>
        </p:nvSpPr>
        <p:spPr>
          <a:xfrm>
            <a:off x="548640" y="4160520"/>
            <a:ext cx="8046720" cy="365760"/>
          </a:xfrm>
          <a:prstGeom prst="rect">
            <a:avLst/>
          </a:prstGeom>
          <a:noFill/>
          <a:ln/>
        </p:spPr>
        <p:txBody>
          <a:bodyPr wrap="square" rtlCol="0" anchor="ctr"/>
          <a:lstStyle/>
          <a:p>
            <a:pPr indent="0" marL="0">
              <a:buNone/>
            </a:pPr>
            <a:r>
              <a:rPr lang="en-US" sz="1200" i="1" dirty="0">
                <a:solidFill>
                  <a:srgbClr val="5B8CFF"/>
                </a:solidFill>
              </a:rPr>
              <a:t>Check: Why can a document retrieved into an LLM's context steer the model's behavior just like a user instruction can?</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Prompt engineering — programming without training</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Prompting is how you program these models WITHOUT retraining them</a:t>
            </a:r>
            <a:endParaRPr lang="en-US" sz="1400" dirty="0"/>
          </a:p>
          <a:p>
            <a:pPr marL="342900" indent="-342900">
              <a:spcAft>
                <a:spcPts val="600"/>
              </a:spcAft>
              <a:buSzPct val="100000"/>
              <a:buChar char="•"/>
            </a:pPr>
            <a:r>
              <a:rPr lang="en-US" sz="1400" dirty="0">
                <a:solidFill>
                  <a:srgbClr val="E8EDF5"/>
                </a:solidFill>
              </a:rPr>
              <a:t>The prompt is your interface: instructions, examples, context, roles</a:t>
            </a:r>
            <a:endParaRPr lang="en-US" sz="1400" dirty="0"/>
          </a:p>
          <a:p>
            <a:pPr marL="342900" indent="-342900">
              <a:spcAft>
                <a:spcPts val="600"/>
              </a:spcAft>
              <a:buSzPct val="100000"/>
              <a:buChar char="•"/>
            </a:pPr>
            <a:r>
              <a:rPr lang="en-US" sz="1400" dirty="0">
                <a:solidFill>
                  <a:srgbClr val="E8EDF5"/>
                </a:solidFill>
              </a:rPr>
              <a:t>Small prompt changes can produce large behavior changes — treat prompts like code</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Zero-shot prompting</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An instruction with no examples: "Classify this ticket's urgency."</a:t>
            </a:r>
            <a:endParaRPr lang="en-US" sz="1400" dirty="0"/>
          </a:p>
          <a:p>
            <a:pPr marL="342900" indent="-342900">
              <a:spcAft>
                <a:spcPts val="600"/>
              </a:spcAft>
              <a:buSzPct val="100000"/>
              <a:buChar char="•"/>
            </a:pPr>
            <a:r>
              <a:rPr lang="en-US" sz="1400" dirty="0">
                <a:solidFill>
                  <a:srgbClr val="E8EDF5"/>
                </a:solidFill>
              </a:rPr>
              <a:t>Fast to write; quality depends entirely on what the model already knows</a:t>
            </a:r>
            <a:endParaRPr lang="en-US" sz="1400" dirty="0"/>
          </a:p>
          <a:p>
            <a:pPr marL="342900" indent="-342900">
              <a:spcAft>
                <a:spcPts val="600"/>
              </a:spcAft>
              <a:buSzPct val="100000"/>
              <a:buChar char="•"/>
            </a:pPr>
            <a:r>
              <a:rPr lang="en-US" sz="1400" dirty="0">
                <a:solidFill>
                  <a:srgbClr val="E8EDF5"/>
                </a:solidFill>
              </a:rPr>
              <a:t>Often inconsistent on format and edge cases — especially for small models</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One-shot and multi-shot (few-shot) prompting</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Include one (one-shot) or several (multi-shot) labeled examples in the prompt</a:t>
            </a:r>
            <a:endParaRPr lang="en-US" sz="1400" dirty="0"/>
          </a:p>
          <a:p>
            <a:pPr marL="342900" indent="-342900">
              <a:spcAft>
                <a:spcPts val="600"/>
              </a:spcAft>
              <a:buSzPct val="100000"/>
              <a:buChar char="•"/>
            </a:pPr>
            <a:r>
              <a:rPr lang="en-US" sz="1400" dirty="0">
                <a:solidFill>
                  <a:srgbClr val="E8EDF5"/>
                </a:solidFill>
              </a:rPr>
              <a:t>Output format and accuracy improve markedly</a:t>
            </a:r>
            <a:endParaRPr lang="en-US" sz="1400" dirty="0"/>
          </a:p>
          <a:p>
            <a:pPr marL="342900" indent="-342900">
              <a:spcAft>
                <a:spcPts val="600"/>
              </a:spcAft>
              <a:buSzPct val="100000"/>
              <a:buChar char="•"/>
            </a:pPr>
            <a:r>
              <a:rPr lang="en-US" sz="1400" dirty="0">
                <a:solidFill>
                  <a:srgbClr val="E8EDF5"/>
                </a:solidFill>
              </a:rPr>
              <a:t>Examples anchor the model's output format and decision boundary</a:t>
            </a:r>
            <a:endParaRPr lang="en-US" sz="1400" dirty="0"/>
          </a:p>
          <a:p>
            <a:pPr marL="342900" indent="-342900">
              <a:spcAft>
                <a:spcPts val="600"/>
              </a:spcAft>
              <a:buSzPct val="100000"/>
              <a:buChar char="•"/>
            </a:pPr>
            <a:r>
              <a:rPr lang="en-US" sz="1400" dirty="0">
                <a:solidFill>
                  <a:srgbClr val="E8EDF5"/>
                </a:solidFill>
              </a:rPr>
              <a:t>This is Experiment A in today's lab</a:t>
            </a:r>
            <a:endParaRPr lang="en-US" sz="1400" dirty="0"/>
          </a:p>
        </p:txBody>
      </p:sp>
      <p:pic>
        <p:nvPicPr>
          <p:cNvPr id="4" name="Image 0" descr="/home/profz/projects/secai-course/site/public/img/lessons/day1-zero-vs-multi-shot.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Examples tighten the model's output spread</a:t>
            </a:r>
            <a:endParaRPr lang="en-US"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Chain-of-thought</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Ask the model to reason step by step BEFORE answering</a:t>
            </a:r>
            <a:endParaRPr lang="en-US" sz="1400" dirty="0"/>
          </a:p>
          <a:p>
            <a:pPr marL="342900" indent="-342900">
              <a:spcAft>
                <a:spcPts val="600"/>
              </a:spcAft>
              <a:buSzPct val="100000"/>
              <a:buChar char="•"/>
            </a:pPr>
            <a:r>
              <a:rPr lang="en-US" sz="1400" dirty="0">
                <a:solidFill>
                  <a:srgbClr val="E8EDF5"/>
                </a:solidFill>
              </a:rPr>
              <a:t>Helps on multi-step problems</a:t>
            </a:r>
            <a:endParaRPr lang="en-US" sz="1400" dirty="0"/>
          </a:p>
          <a:p>
            <a:pPr marL="342900" indent="-342900">
              <a:spcAft>
                <a:spcPts val="600"/>
              </a:spcAft>
              <a:buSzPct val="100000"/>
              <a:buChar char="•"/>
            </a:pPr>
            <a:r>
              <a:rPr lang="en-US" sz="1400" dirty="0">
                <a:solidFill>
                  <a:srgbClr val="E8EDF5"/>
                </a:solidFill>
              </a:rPr>
              <a:t>Costs more tokens and time — use where the task actually needs reasoning</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System vs. user roles</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SYSTEM message — sets durable behavior and guardrails</a:t>
            </a:r>
            <a:endParaRPr lang="en-US" sz="1400" dirty="0"/>
          </a:p>
          <a:p>
            <a:pPr marL="342900" indent="-342900">
              <a:spcAft>
                <a:spcPts val="600"/>
              </a:spcAft>
              <a:buSzPct val="100000"/>
              <a:buChar char="•"/>
            </a:pPr>
            <a:r>
              <a:rPr lang="en-US" sz="1400" dirty="0">
                <a:solidFill>
                  <a:srgbClr val="E8EDF5"/>
                </a:solidFill>
              </a:rPr>
              <a:t>USER message — carries the request</a:t>
            </a:r>
            <a:endParaRPr lang="en-US" sz="1400" dirty="0"/>
          </a:p>
          <a:p>
            <a:pPr marL="342900" indent="-342900">
              <a:spcAft>
                <a:spcPts val="600"/>
              </a:spcAft>
              <a:buSzPct val="100000"/>
              <a:buChar char="•"/>
            </a:pPr>
            <a:r>
              <a:rPr lang="en-US" sz="1400" dirty="0">
                <a:solidFill>
                  <a:srgbClr val="E8EDF5"/>
                </a:solidFill>
              </a:rPr>
              <a:t>Placing instructions in the system role is STRONGER…</a:t>
            </a:r>
            <a:endParaRPr lang="en-US" sz="1400" dirty="0"/>
          </a:p>
          <a:p>
            <a:pPr marL="342900" indent="-342900">
              <a:spcAft>
                <a:spcPts val="600"/>
              </a:spcAft>
              <a:buSzPct val="100000"/>
              <a:buChar char="•"/>
            </a:pPr>
            <a:r>
              <a:rPr lang="en-US" sz="1400" dirty="0">
                <a:solidFill>
                  <a:srgbClr val="E8EDF5"/>
                </a:solidFill>
              </a:rPr>
              <a:t>…but it is NOT an airtight boundary a determined user cannot cross</a:t>
            </a:r>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Security lens: roles are advice, not enforcement</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Role separation is convention encoded in training, not an enforced privilege level</a:t>
            </a:r>
            <a:endParaRPr lang="en-US" sz="1400" dirty="0"/>
          </a:p>
          <a:p>
            <a:pPr marL="342900" indent="-342900">
              <a:spcAft>
                <a:spcPts val="600"/>
              </a:spcAft>
              <a:buSzPct val="100000"/>
              <a:buChar char="•"/>
            </a:pPr>
            <a:r>
              <a:rPr lang="en-US" sz="1400" dirty="0">
                <a:solidFill>
                  <a:srgbClr val="E8EDF5"/>
                </a:solidFill>
              </a:rPr>
              <a:t>A 'you are a helpful assistant that never reveals X' system prompt is a request, not an ACL</a:t>
            </a:r>
            <a:endParaRPr lang="en-US" sz="1400" dirty="0"/>
          </a:p>
          <a:p>
            <a:pPr marL="342900" indent="-342900">
              <a:spcAft>
                <a:spcPts val="600"/>
              </a:spcAft>
              <a:buSzPct val="100000"/>
              <a:buChar char="•"/>
            </a:pPr>
            <a:r>
              <a:rPr lang="en-US" sz="1400" dirty="0">
                <a:solidFill>
                  <a:srgbClr val="E8EDF5"/>
                </a:solidFill>
              </a:rPr>
              <a:t>Defense in depth (Day 2): input scanning, output scanning, and least-privilege around the model</a:t>
            </a:r>
            <a:endParaRPr lang="en-US" sz="1400" dirty="0"/>
          </a:p>
        </p:txBody>
      </p:sp>
      <p:pic>
        <p:nvPicPr>
          <p:cNvPr id="4" name="Image 0" descr="/home/profz/projects/secai-course/site/public/img/lessons/day1-roles-not-boundary.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A dashed line is not a wall</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How this deck works</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Advance with the buttons or the Left / Right arrow keys (Space also advances)</a:t>
            </a:r>
            <a:endParaRPr lang="en-US" sz="1400" dirty="0"/>
          </a:p>
          <a:p>
            <a:pPr marL="342900" indent="-342900">
              <a:spcAft>
                <a:spcPts val="600"/>
              </a:spcAft>
              <a:buSzPct val="100000"/>
              <a:buChar char="•"/>
            </a:pPr>
            <a:r>
              <a:rPr lang="en-US" sz="1400" dirty="0">
                <a:solidFill>
                  <a:srgbClr val="E8EDF5"/>
                </a:solidFill>
              </a:rPr>
              <a:t>Checks-for-understanding appear inline — pick an answer, then reveal</a:t>
            </a:r>
            <a:endParaRPr lang="en-US" sz="1400" dirty="0"/>
          </a:p>
          <a:p>
            <a:pPr marL="342900" indent="-342900">
              <a:spcAft>
                <a:spcPts val="600"/>
              </a:spcAft>
              <a:buSzPct val="100000"/>
              <a:buChar char="•"/>
            </a:pPr>
            <a:r>
              <a:rPr lang="en-US" sz="1400" dirty="0">
                <a:solidFill>
                  <a:srgbClr val="E8EDF5"/>
                </a:solidFill>
              </a:rPr>
              <a:t>Slides link straight into today's lab when it's time to go hands-on</a:t>
            </a:r>
            <a:endParaRPr lang="en-US" sz="1400" dirty="0"/>
          </a:p>
          <a:p>
            <a:pPr marL="342900" indent="-342900">
              <a:spcAft>
                <a:spcPts val="600"/>
              </a:spcAft>
              <a:buSzPct val="100000"/>
              <a:buChar char="•"/>
            </a:pPr>
            <a:r>
              <a:rPr lang="en-US" sz="1400" dirty="0">
                <a:solidFill>
                  <a:srgbClr val="E8EDF5"/>
                </a:solidFill>
              </a:rPr>
              <a:t>This deck is a DRAFT for instructor review</a:t>
            </a: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Check: prompt engineering</a:t>
            </a:r>
            <a:endParaRPr lang="en-US" sz="2600" dirty="0"/>
          </a:p>
        </p:txBody>
      </p:sp>
      <p:sp>
        <p:nvSpPr>
          <p:cNvPr id="3" name="Text 1"/>
          <p:cNvSpPr/>
          <p:nvPr/>
        </p:nvSpPr>
        <p:spPr>
          <a:xfrm>
            <a:off x="548640" y="4160520"/>
            <a:ext cx="8046720" cy="365760"/>
          </a:xfrm>
          <a:prstGeom prst="rect">
            <a:avLst/>
          </a:prstGeom>
          <a:noFill/>
          <a:ln/>
        </p:spPr>
        <p:txBody>
          <a:bodyPr wrap="square" rtlCol="0" anchor="ctr"/>
          <a:lstStyle/>
          <a:p>
            <a:pPr indent="0" marL="0">
              <a:buNone/>
            </a:pPr>
            <a:r>
              <a:rPr lang="en-US" sz="1200" i="1" dirty="0">
                <a:solidFill>
                  <a:srgbClr val="5B8CFF"/>
                </a:solidFill>
              </a:rPr>
              <a:t>Check: An assistant keeps misclassifying support-ticket urgency when given only an instruction. Which technique most directly improves consistency?</a:t>
            </a: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RAG: why retrieval-augmented generation exists</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A bare LLM only knows its training data — nothing private, nothing recent</a:t>
            </a:r>
            <a:endParaRPr lang="en-US" sz="1400" dirty="0"/>
          </a:p>
          <a:p>
            <a:pPr marL="342900" indent="-342900">
              <a:spcAft>
                <a:spcPts val="600"/>
              </a:spcAft>
              <a:buSzPct val="100000"/>
              <a:buChar char="•"/>
            </a:pPr>
            <a:r>
              <a:rPr lang="en-US" sz="1400" dirty="0">
                <a:solidFill>
                  <a:srgbClr val="E8EDF5"/>
                </a:solidFill>
              </a:rPr>
              <a:t>RAG grounds answers in YOUR retrieved documents</a:t>
            </a:r>
            <a:endParaRPr lang="en-US" sz="1400" dirty="0"/>
          </a:p>
          <a:p>
            <a:pPr marL="342900" indent="-342900">
              <a:spcAft>
                <a:spcPts val="600"/>
              </a:spcAft>
              <a:buSzPct val="100000"/>
              <a:buChar char="•"/>
            </a:pPr>
            <a:r>
              <a:rPr lang="en-US" sz="1400" dirty="0">
                <a:solidFill>
                  <a:srgbClr val="E8EDF5"/>
                </a:solidFill>
              </a:rPr>
              <a:t>Adds knowledge the model was never trained on, and reduces hallucination when retrieval is good</a:t>
            </a:r>
            <a:endParaRPr lang="en-US" sz="1400" dirty="0"/>
          </a:p>
          <a:p>
            <a:pPr marL="342900" indent="-342900">
              <a:spcAft>
                <a:spcPts val="600"/>
              </a:spcAft>
              <a:buSzPct val="100000"/>
              <a:buChar char="•"/>
            </a:pPr>
            <a:r>
              <a:rPr lang="en-US" sz="1400" dirty="0">
                <a:solidFill>
                  <a:srgbClr val="E8EDF5"/>
                </a:solidFill>
              </a:rPr>
              <a:t>No retraining required</a:t>
            </a:r>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The RAG pipeline — five steps</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1. Ingest — split documents into chunks</a:t>
            </a:r>
            <a:endParaRPr lang="en-US" sz="1400" dirty="0"/>
          </a:p>
          <a:p>
            <a:pPr marL="342900" indent="-342900">
              <a:spcAft>
                <a:spcPts val="600"/>
              </a:spcAft>
              <a:buSzPct val="100000"/>
              <a:buChar char="•"/>
            </a:pPr>
            <a:r>
              <a:rPr lang="en-US" sz="1400" dirty="0">
                <a:solidFill>
                  <a:srgbClr val="E8EDF5"/>
                </a:solidFill>
              </a:rPr>
              <a:t>2. Embed — turn each chunk into a vector (nomic-embed-text in the lab)</a:t>
            </a:r>
            <a:endParaRPr lang="en-US" sz="1400" dirty="0"/>
          </a:p>
          <a:p>
            <a:pPr marL="342900" indent="-342900">
              <a:spcAft>
                <a:spcPts val="600"/>
              </a:spcAft>
              <a:buSzPct val="100000"/>
              <a:buChar char="•"/>
            </a:pPr>
            <a:r>
              <a:rPr lang="en-US" sz="1400" dirty="0">
                <a:solidFill>
                  <a:srgbClr val="E8EDF5"/>
                </a:solidFill>
              </a:rPr>
              <a:t>3. Store — keep vectors in a vector database (Chroma) with a similarity index</a:t>
            </a:r>
            <a:endParaRPr lang="en-US" sz="1400" dirty="0"/>
          </a:p>
          <a:p>
            <a:pPr marL="342900" indent="-342900">
              <a:spcAft>
                <a:spcPts val="600"/>
              </a:spcAft>
              <a:buSzPct val="100000"/>
              <a:buChar char="•"/>
            </a:pPr>
            <a:r>
              <a:rPr lang="en-US" sz="1400" dirty="0">
                <a:solidFill>
                  <a:srgbClr val="E8EDF5"/>
                </a:solidFill>
              </a:rPr>
              <a:t>4. Retrieve — embed the user's query, fetch the most similar chunks</a:t>
            </a:r>
            <a:endParaRPr lang="en-US" sz="1400" dirty="0"/>
          </a:p>
          <a:p>
            <a:pPr marL="342900" indent="-342900">
              <a:spcAft>
                <a:spcPts val="600"/>
              </a:spcAft>
              <a:buSzPct val="100000"/>
              <a:buChar char="•"/>
            </a:pPr>
            <a:r>
              <a:rPr lang="en-US" sz="1400" dirty="0">
                <a:solidFill>
                  <a:srgbClr val="E8EDF5"/>
                </a:solidFill>
              </a:rPr>
              <a:t>5. Generate — inject those chunks into the prompt so the model answers from real context</a:t>
            </a:r>
            <a:endParaRPr lang="en-US" sz="1400" dirty="0"/>
          </a:p>
        </p:txBody>
      </p:sp>
      <p:pic>
        <p:nvPicPr>
          <p:cNvPr id="4" name="Image 0" descr="/home/profz/projects/secai-course/site/public/img/lessons/day1-rag-pipeline.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Ingest → embed → store → retrieve → generate</a:t>
            </a:r>
            <a:endParaRPr lang="en-US" sz="1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What lives in the vector store</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Numeric embedding vectors of text chunks — used for similarity search at query time</a:t>
            </a:r>
            <a:endParaRPr lang="en-US" sz="1400" dirty="0"/>
          </a:p>
          <a:p>
            <a:pPr marL="342900" indent="-342900">
              <a:spcAft>
                <a:spcPts val="600"/>
              </a:spcAft>
              <a:buSzPct val="100000"/>
              <a:buChar char="•"/>
            </a:pPr>
            <a:r>
              <a:rPr lang="en-US" sz="1400" dirty="0">
                <a:solidFill>
                  <a:srgbClr val="E8EDF5"/>
                </a:solidFill>
              </a:rPr>
              <a:t>The query is embedded too; the store returns the chunks whose vectors are most similar (cosine distance)</a:t>
            </a:r>
            <a:endParaRPr lang="en-US" sz="1400" dirty="0"/>
          </a:p>
          <a:p>
            <a:pPr marL="342900" indent="-342900">
              <a:spcAft>
                <a:spcPts val="600"/>
              </a:spcAft>
              <a:buSzPct val="100000"/>
              <a:buChar char="•"/>
            </a:pPr>
            <a:r>
              <a:rPr lang="en-US" sz="1400" dirty="0">
                <a:solidFill>
                  <a:srgbClr val="E8EDF5"/>
                </a:solidFill>
              </a:rPr>
              <a:t>That similarity lookup is the "retrieval" in RAG</a:t>
            </a:r>
            <a:endParaRPr lang="en-US"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RAG's weak point: retrieval quality</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If the WRONG chunk is fetched, the model faithfully uses it</a:t>
            </a:r>
            <a:endParaRPr lang="en-US" sz="1400" dirty="0"/>
          </a:p>
          <a:p>
            <a:pPr marL="342900" indent="-342900">
              <a:spcAft>
                <a:spcPts val="600"/>
              </a:spcAft>
              <a:buSzPct val="100000"/>
              <a:buChar char="•"/>
            </a:pPr>
            <a:r>
              <a:rPr lang="en-US" sz="1400" dirty="0">
                <a:solidFill>
                  <a:srgbClr val="E8EDF5"/>
                </a:solidFill>
              </a:rPr>
              <a:t>If a POISONED chunk is fetched, the model faithfully uses that too</a:t>
            </a:r>
            <a:endParaRPr lang="en-US" sz="1400" dirty="0"/>
          </a:p>
          <a:p>
            <a:pPr marL="342900" indent="-342900">
              <a:spcAft>
                <a:spcPts val="600"/>
              </a:spcAft>
              <a:buSzPct val="100000"/>
              <a:buChar char="•"/>
            </a:pPr>
            <a:r>
              <a:rPr lang="en-US" sz="1400" dirty="0">
                <a:solidFill>
                  <a:srgbClr val="E8EDF5"/>
                </a:solidFill>
              </a:rPr>
              <a:t>Garbage (or malice) in → confident answer out</a:t>
            </a:r>
            <a:endParaRPr lang="en-US" sz="1400" dirty="0"/>
          </a:p>
          <a:p>
            <a:pPr marL="342900" indent="-342900">
              <a:spcAft>
                <a:spcPts val="600"/>
              </a:spcAft>
              <a:buSzPct val="100000"/>
              <a:buChar char="•"/>
            </a:pPr>
            <a:r>
              <a:rPr lang="en-US" sz="1400" dirty="0">
                <a:solidFill>
                  <a:srgbClr val="E8EDF5"/>
                </a:solidFill>
              </a:rPr>
              <a:t>Preview: Day 2 covers vector and embedding weaknesses, including indirect injection via documents</a:t>
            </a:r>
            <a:endParaRPr lang="en-US" sz="1400" dirty="0"/>
          </a:p>
        </p:txBody>
      </p:sp>
      <p:pic>
        <p:nvPicPr>
          <p:cNvPr id="4" name="Image 0" descr="/home/profz/projects/secai-course/site/public/img/lessons/day1-poisoned-chunk-path.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One bad chunk retrieved, faithfully used</a:t>
            </a:r>
            <a:endParaRPr lang="en-US" sz="1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Check: RAG</a:t>
            </a:r>
            <a:endParaRPr lang="en-US" sz="2600" dirty="0"/>
          </a:p>
        </p:txBody>
      </p:sp>
      <p:sp>
        <p:nvSpPr>
          <p:cNvPr id="3" name="Text 1"/>
          <p:cNvSpPr/>
          <p:nvPr/>
        </p:nvSpPr>
        <p:spPr>
          <a:xfrm>
            <a:off x="548640" y="4160520"/>
            <a:ext cx="8046720" cy="365760"/>
          </a:xfrm>
          <a:prstGeom prst="rect">
            <a:avLst/>
          </a:prstGeom>
          <a:noFill/>
          <a:ln/>
        </p:spPr>
        <p:txBody>
          <a:bodyPr wrap="square" rtlCol="0" anchor="ctr"/>
          <a:lstStyle/>
          <a:p>
            <a:pPr indent="0" marL="0">
              <a:buNone/>
            </a:pPr>
            <a:r>
              <a:rPr lang="en-US" sz="1200" i="1" dirty="0">
                <a:solidFill>
                  <a:srgbClr val="5B8CFF"/>
                </a:solidFill>
              </a:rPr>
              <a:t>Check: In a RAG pipeline, what is stored in the vector database?</a:t>
            </a: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Lab: local Ollama + your first RAG pipeline</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indent="0" marL="0">
              <a:spcAft>
                <a:spcPts val="800"/>
              </a:spcAft>
              <a:buNone/>
            </a:pPr>
            <a:r>
              <a:rPr lang="en-US" sz="1500" dirty="0">
                <a:solidFill>
                  <a:srgbClr val="E8EDF5"/>
                </a:solidFill>
              </a:rPr>
              <a:t>Time to build it. The Day 1 lab stands up a local model with Ollama and walks through the full RAG pipeline against a bundled corpus.</a:t>
            </a:r>
            <a:endParaRPr lang="en-US" sz="1500" dirty="0"/>
          </a:p>
          <a:p>
            <a:pPr marL="342900" indent="-342900">
              <a:spcAft>
                <a:spcPts val="600"/>
              </a:spcAft>
              <a:buSzPct val="100000"/>
              <a:buChar char="•"/>
            </a:pPr>
            <a:r>
              <a:rPr lang="en-US" sz="1400" dirty="0">
                <a:solidFill>
                  <a:srgbClr val="E8EDF5"/>
                </a:solidFill>
              </a:rPr>
              <a:t>Experiment A — shot prompting: zero-shot vs. multi-shot on the same task</a:t>
            </a:r>
            <a:endParaRPr lang="en-US" sz="1500" dirty="0"/>
          </a:p>
          <a:p>
            <a:pPr marL="342900" indent="-342900">
              <a:spcAft>
                <a:spcPts val="600"/>
              </a:spcAft>
              <a:buSzPct val="100000"/>
              <a:buChar char="•"/>
            </a:pPr>
            <a:r>
              <a:rPr lang="en-US" sz="1400" dirty="0">
                <a:solidFill>
                  <a:srgbClr val="E8EDF5"/>
                </a:solidFill>
              </a:rPr>
              <a:t>Experiment B — role placement: system vs. user instructions</a:t>
            </a:r>
            <a:endParaRPr lang="en-US" sz="1500" dirty="0"/>
          </a:p>
          <a:p>
            <a:pPr marL="342900" indent="-342900">
              <a:spcAft>
                <a:spcPts val="600"/>
              </a:spcAft>
              <a:buSzPct val="100000"/>
              <a:buChar char="•"/>
            </a:pPr>
            <a:r>
              <a:rPr lang="en-US" sz="1400" dirty="0">
                <a:solidFill>
                  <a:srgbClr val="E8EDF5"/>
                </a:solidFill>
              </a:rPr>
              <a:t>Experiment C — chain-of-thought on a multi-step problem</a:t>
            </a:r>
            <a:endParaRPr lang="en-US" sz="1500" dirty="0"/>
          </a:p>
          <a:p>
            <a:pPr marL="342900" indent="-342900">
              <a:spcAft>
                <a:spcPts val="600"/>
              </a:spcAft>
              <a:buSzPct val="100000"/>
              <a:buChar char="•"/>
            </a:pPr>
            <a:r>
              <a:rPr lang="en-US" sz="1400" dirty="0">
                <a:solidFill>
                  <a:srgbClr val="E8EDF5"/>
                </a:solidFill>
              </a:rPr>
              <a:t>Then: ingest → embed → store → retrieve → generate with Chroma + nomic-embed-text</a:t>
            </a:r>
            <a:endParaRPr lang="en-US" sz="15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Go deeper: three focused Day-1 mini-labs</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indent="0" marL="0">
              <a:spcAft>
                <a:spcPts val="800"/>
              </a:spcAft>
              <a:buNone/>
            </a:pPr>
            <a:r>
              <a:rPr lang="en-US" sz="1500" dirty="0">
                <a:solidFill>
                  <a:srgbClr val="E8EDF5"/>
                </a:solidFill>
              </a:rPr>
              <a:t>Three more bundles wait on the Day 1 page — each makes one concept from this deck concrete.</a:t>
            </a:r>
            <a:endParaRPr lang="en-US" sz="1500" dirty="0"/>
          </a:p>
          <a:p>
            <a:pPr marL="342900" indent="-342900">
              <a:spcAft>
                <a:spcPts val="600"/>
              </a:spcAft>
              <a:buSzPct val="100000"/>
              <a:buChar char="•"/>
            </a:pPr>
            <a:r>
              <a:rPr lang="en-US" sz="1400" dirty="0">
                <a:solidFill>
                  <a:srgbClr val="E8EDF5"/>
                </a:solidFill>
              </a:rPr>
              <a:t>day1-tokenization-embeddings — watch text become tokens, then measure meaning as cosine distance between embedding vectors</a:t>
            </a:r>
            <a:endParaRPr lang="en-US" sz="1500" dirty="0"/>
          </a:p>
          <a:p>
            <a:pPr marL="342900" indent="-342900">
              <a:spcAft>
                <a:spcPts val="600"/>
              </a:spcAft>
              <a:buSzPct val="100000"/>
              <a:buChar char="•"/>
            </a:pPr>
            <a:r>
              <a:rPr lang="en-US" sz="1400" dirty="0">
                <a:solidFill>
                  <a:srgbClr val="E8EDF5"/>
                </a:solidFill>
              </a:rPr>
              <a:t>day1-rag-eval-failure — score retrieval hits vs. misses, catch hallucinated answers, and watch one poisoned chunk steer the model</a:t>
            </a:r>
            <a:endParaRPr lang="en-US" sz="1500" dirty="0"/>
          </a:p>
          <a:p>
            <a:pPr marL="342900" indent="-342900">
              <a:spcAft>
                <a:spcPts val="600"/>
              </a:spcAft>
              <a:buSzPct val="100000"/>
              <a:buChar char="•"/>
            </a:pPr>
            <a:r>
              <a:rPr lang="en-US" sz="1400" dirty="0">
                <a:solidFill>
                  <a:srgbClr val="E8EDF5"/>
                </a:solidFill>
              </a:rPr>
              <a:t>day1-sampling-ab — sweep temperature/top_p and A/B qwen2.5:1.5b vs. 3b for determinism, quality, and latency</a:t>
            </a:r>
            <a:endParaRPr lang="en-US" sz="1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The AI lifecycle</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An AI system is more than a model call</a:t>
            </a:r>
            <a:endParaRPr lang="en-US" sz="1400" dirty="0"/>
          </a:p>
          <a:p>
            <a:pPr marL="342900" indent="-342900">
              <a:spcAft>
                <a:spcPts val="600"/>
              </a:spcAft>
              <a:buSzPct val="100000"/>
              <a:buChar char="•"/>
            </a:pPr>
            <a:r>
              <a:rPr lang="en-US" sz="1400" dirty="0">
                <a:solidFill>
                  <a:srgbClr val="E8EDF5"/>
                </a:solidFill>
              </a:rPr>
              <a:t>Data is collected and curated → a model is selected or trained → the system is evaluated → deployed → monitored → eventually retired</a:t>
            </a:r>
            <a:endParaRPr lang="en-US" sz="1400" dirty="0"/>
          </a:p>
          <a:p>
            <a:pPr marL="342900" indent="-342900">
              <a:spcAft>
                <a:spcPts val="600"/>
              </a:spcAft>
              <a:buSzPct val="100000"/>
              <a:buChar char="•"/>
            </a:pPr>
            <a:r>
              <a:rPr lang="en-US" sz="1400" dirty="0">
                <a:solidFill>
                  <a:srgbClr val="E8EDF5"/>
                </a:solidFill>
              </a:rPr>
              <a:t>Security and governance attach at EVERY stage</a:t>
            </a:r>
            <a:endParaRPr lang="en-US" sz="1400" dirty="0"/>
          </a:p>
          <a:p>
            <a:pPr marL="342900" indent="-342900">
              <a:spcAft>
                <a:spcPts val="600"/>
              </a:spcAft>
              <a:buSzPct val="100000"/>
              <a:buChar char="•"/>
            </a:pPr>
            <a:r>
              <a:rPr lang="en-US" sz="1400" dirty="0">
                <a:solidFill>
                  <a:srgbClr val="E8EDF5"/>
                </a:solidFill>
              </a:rPr>
              <a:t>We formalize this with NIST AI RMF on Day 3</a:t>
            </a: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Human-in-the-loop</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A person reviews or approves consequential outputs BEFORE they take effect</a:t>
            </a:r>
            <a:endParaRPr lang="en-US" sz="1400" dirty="0"/>
          </a:p>
          <a:p>
            <a:pPr marL="342900" indent="-342900">
              <a:spcAft>
                <a:spcPts val="600"/>
              </a:spcAft>
              <a:buSzPct val="100000"/>
              <a:buChar char="•"/>
            </a:pPr>
            <a:r>
              <a:rPr lang="en-US" sz="1400" dirty="0">
                <a:solidFill>
                  <a:srgbClr val="E8EDF5"/>
                </a:solidFill>
              </a:rPr>
              <a:t>For AI-assisted security work this is non-negotiable</a:t>
            </a:r>
            <a:endParaRPr lang="en-US" sz="1400" dirty="0"/>
          </a:p>
          <a:p>
            <a:pPr marL="342900" indent="-342900">
              <a:spcAft>
                <a:spcPts val="600"/>
              </a:spcAft>
              <a:buSzPct val="100000"/>
              <a:buChar char="•"/>
            </a:pPr>
            <a:r>
              <a:rPr lang="en-US" sz="1400" dirty="0">
                <a:solidFill>
                  <a:srgbClr val="E8EDF5"/>
                </a:solidFill>
              </a:rPr>
              <a:t>A generated detection rule, a CVE triage recommendation, a redaction decision — all DRAFTS for a human to confirm</a:t>
            </a:r>
            <a:endParaRPr lang="en-US" sz="1400" dirty="0"/>
          </a:p>
          <a:p>
            <a:pPr marL="342900" indent="-342900">
              <a:spcAft>
                <a:spcPts val="600"/>
              </a:spcAft>
              <a:buSzPct val="100000"/>
              <a:buChar char="•"/>
            </a:pPr>
            <a:r>
              <a:rPr lang="en-US" sz="1400" dirty="0">
                <a:solidFill>
                  <a:srgbClr val="E8EDF5"/>
                </a:solidFill>
              </a:rPr>
              <a:t>You will apply this directly in the Day 4 SecOps lab</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Today's objectives</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Define core AI/ML terminology: model, training, inference, embeddings, tokens, context window</a:t>
            </a:r>
            <a:endParaRPr lang="en-US" sz="1400" dirty="0"/>
          </a:p>
          <a:p>
            <a:pPr marL="342900" indent="-342900">
              <a:spcAft>
                <a:spcPts val="600"/>
              </a:spcAft>
              <a:buSzPct val="100000"/>
              <a:buChar char="•"/>
            </a:pPr>
            <a:r>
              <a:rPr lang="en-US" sz="1400" dirty="0">
                <a:solidFill>
                  <a:srgbClr val="E8EDF5"/>
                </a:solidFill>
              </a:rPr>
              <a:t>Explain how LLMs work at a high level: transformers, attention, autoregressive generation</a:t>
            </a:r>
            <a:endParaRPr lang="en-US" sz="1400" dirty="0"/>
          </a:p>
          <a:p>
            <a:pPr marL="342900" indent="-342900">
              <a:spcAft>
                <a:spcPts val="600"/>
              </a:spcAft>
              <a:buSzPct val="100000"/>
              <a:buChar char="•"/>
            </a:pPr>
            <a:r>
              <a:rPr lang="en-US" sz="1400" dirty="0">
                <a:solidFill>
                  <a:srgbClr val="E8EDF5"/>
                </a:solidFill>
              </a:rPr>
              <a:t>Differentiate model types: discriminative vs. generative; LLM vs. SLM</a:t>
            </a:r>
            <a:endParaRPr lang="en-US" sz="1400" dirty="0"/>
          </a:p>
          <a:p>
            <a:pPr marL="342900" indent="-342900">
              <a:spcAft>
                <a:spcPts val="600"/>
              </a:spcAft>
              <a:buSzPct val="100000"/>
              <a:buChar char="•"/>
            </a:pPr>
            <a:r>
              <a:rPr lang="en-US" sz="1400" dirty="0">
                <a:solidFill>
                  <a:srgbClr val="E8EDF5"/>
                </a:solidFill>
              </a:rPr>
              <a:t>Demonstrate prompt engineering: zero-shot, one-shot, multi-shot, chain-of-thought, system vs. user roles</a:t>
            </a:r>
            <a:endParaRPr lang="en-US" sz="1400" dirty="0"/>
          </a:p>
          <a:p>
            <a:pPr marL="342900" indent="-342900">
              <a:spcAft>
                <a:spcPts val="600"/>
              </a:spcAft>
              <a:buSzPct val="100000"/>
              <a:buChar char="•"/>
            </a:pPr>
            <a:r>
              <a:rPr lang="en-US" sz="1400" dirty="0">
                <a:solidFill>
                  <a:srgbClr val="E8EDF5"/>
                </a:solidFill>
              </a:rPr>
              <a:t>Build a simple RAG pipeline with a local Ollama model and a vector store</a:t>
            </a:r>
            <a:endParaRPr lang="en-US" sz="1400" dirty="0"/>
          </a:p>
          <a:p>
            <a:pPr marL="342900" indent="-342900">
              <a:spcAft>
                <a:spcPts val="600"/>
              </a:spcAft>
              <a:buSzPct val="100000"/>
              <a:buChar char="•"/>
            </a:pPr>
            <a:r>
              <a:rPr lang="en-US" sz="1400" dirty="0">
                <a:solidFill>
                  <a:srgbClr val="E8EDF5"/>
                </a:solidFill>
              </a:rPr>
              <a:t>Identify shared vocabulary between AI and cybersecurity domains</a:t>
            </a:r>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Shared vocabulary: AI meets security</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indent="0" marL="0">
              <a:spcAft>
                <a:spcPts val="800"/>
              </a:spcAft>
              <a:buNone/>
            </a:pPr>
            <a:r>
              <a:rPr lang="en-US" sz="1500" dirty="0">
                <a:solidFill>
                  <a:srgbClr val="E8EDF5"/>
                </a:solidFill>
              </a:rPr>
              <a:t>Watch for terms that mean different things in each field:</a:t>
            </a:r>
            <a:endParaRPr lang="en-US" sz="1500" dirty="0"/>
          </a:p>
          <a:p>
            <a:pPr marL="342900" indent="-342900">
              <a:spcAft>
                <a:spcPts val="600"/>
              </a:spcAft>
              <a:buSzPct val="100000"/>
              <a:buChar char="•"/>
            </a:pPr>
            <a:r>
              <a:rPr lang="en-US" sz="1400" dirty="0">
                <a:solidFill>
                  <a:srgbClr val="E8EDF5"/>
                </a:solidFill>
              </a:rPr>
              <a:t>"Model" — an ML artifact vs. a threat model</a:t>
            </a:r>
            <a:endParaRPr lang="en-US" sz="1500" dirty="0"/>
          </a:p>
          <a:p>
            <a:pPr marL="342900" indent="-342900">
              <a:spcAft>
                <a:spcPts val="600"/>
              </a:spcAft>
              <a:buSzPct val="100000"/>
              <a:buChar char="•"/>
            </a:pPr>
            <a:r>
              <a:rPr lang="en-US" sz="1400" dirty="0">
                <a:solidFill>
                  <a:srgbClr val="E8EDF5"/>
                </a:solidFill>
              </a:rPr>
              <a:t>"Inference" — running a model vs. deducing sensitive facts</a:t>
            </a:r>
            <a:endParaRPr lang="en-US" sz="1500" dirty="0"/>
          </a:p>
          <a:p>
            <a:pPr marL="342900" indent="-342900">
              <a:spcAft>
                <a:spcPts val="600"/>
              </a:spcAft>
              <a:buSzPct val="100000"/>
              <a:buChar char="•"/>
            </a:pPr>
            <a:r>
              <a:rPr lang="en-US" sz="1400" dirty="0">
                <a:solidFill>
                  <a:srgbClr val="E8EDF5"/>
                </a:solidFill>
              </a:rPr>
              <a:t>"Poisoning" — training-data attacks vs. cache/ARP poisoning</a:t>
            </a:r>
            <a:endParaRPr lang="en-US" sz="1500" dirty="0"/>
          </a:p>
          <a:p>
            <a:pPr marL="342900" indent="-342900">
              <a:spcAft>
                <a:spcPts val="600"/>
              </a:spcAft>
              <a:buSzPct val="100000"/>
              <a:buChar char="•"/>
            </a:pPr>
            <a:r>
              <a:rPr lang="en-US" sz="1400" dirty="0">
                <a:solidFill>
                  <a:srgbClr val="E8EDF5"/>
                </a:solidFill>
              </a:rPr>
              <a:t>"Signature" — a detection pattern vs. a cryptographic signature</a:t>
            </a:r>
            <a:endParaRPr lang="en-US" sz="1500" dirty="0"/>
          </a:p>
          <a:p>
            <a:pPr marL="342900" indent="-342900">
              <a:spcAft>
                <a:spcPts val="600"/>
              </a:spcAft>
              <a:buSzPct val="100000"/>
              <a:buChar char="•"/>
            </a:pPr>
            <a:r>
              <a:rPr lang="en-US" sz="1400" dirty="0">
                <a:solidFill>
                  <a:srgbClr val="E8EDF5"/>
                </a:solidFill>
              </a:rPr>
              <a:t>"Agent" — an autonomous LLM system vs. an endpoint agent</a:t>
            </a:r>
            <a:endParaRPr lang="en-US" sz="1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Day 1 wrap-up</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You can now name the moving parts: tokens, embeddings, attention, autoregression, context window</a:t>
            </a:r>
            <a:endParaRPr lang="en-US" sz="1400" dirty="0"/>
          </a:p>
          <a:p>
            <a:pPr marL="342900" indent="-342900">
              <a:spcAft>
                <a:spcPts val="600"/>
              </a:spcAft>
              <a:buSzPct val="100000"/>
              <a:buChar char="•"/>
            </a:pPr>
            <a:r>
              <a:rPr lang="en-US" sz="1400" dirty="0">
                <a:solidFill>
                  <a:srgbClr val="E8EDF5"/>
                </a:solidFill>
              </a:rPr>
              <a:t>You've programmed a model with prompts alone — and seen where role boundaries bend</a:t>
            </a:r>
            <a:endParaRPr lang="en-US" sz="1400" dirty="0"/>
          </a:p>
          <a:p>
            <a:pPr marL="342900" indent="-342900">
              <a:spcAft>
                <a:spcPts val="600"/>
              </a:spcAft>
              <a:buSzPct val="100000"/>
              <a:buChar char="•"/>
            </a:pPr>
            <a:r>
              <a:rPr lang="en-US" sz="1400" dirty="0">
                <a:solidFill>
                  <a:srgbClr val="E8EDF5"/>
                </a:solidFill>
              </a:rPr>
              <a:t>You've built a working RAG pipeline, locally, on CPU</a:t>
            </a:r>
            <a:endParaRPr lang="en-US" sz="1400" dirty="0"/>
          </a:p>
          <a:p>
            <a:pPr marL="342900" indent="-342900">
              <a:spcAft>
                <a:spcPts val="600"/>
              </a:spcAft>
              <a:buSzPct val="100000"/>
              <a:buChar char="•"/>
            </a:pPr>
            <a:r>
              <a:rPr lang="en-US" sz="1400" dirty="0">
                <a:solidFill>
                  <a:srgbClr val="E8EDF5"/>
                </a:solidFill>
              </a:rPr>
              <a:t>One stream of tokens: the architectural fact behind everything we defend against next</a:t>
            </a:r>
            <a:endParaRPr 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Before you leave + what's next</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Take the end-of-day quiz on the Day 1 page (self-check, no score recorded)</a:t>
            </a:r>
            <a:endParaRPr lang="en-US" sz="1400" dirty="0"/>
          </a:p>
          <a:p>
            <a:pPr marL="342900" indent="-342900">
              <a:spcAft>
                <a:spcPts val="600"/>
              </a:spcAft>
              <a:buSzPct val="100000"/>
              <a:buChar char="•"/>
            </a:pPr>
            <a:r>
              <a:rPr lang="en-US" sz="1400" dirty="0">
                <a:solidFill>
                  <a:srgbClr val="E8EDF5"/>
                </a:solidFill>
              </a:rPr>
              <a:t>Leave your lab environment running if you're on the VM — Day 2 reuses it</a:t>
            </a:r>
            <a:endParaRPr lang="en-US" sz="1400" dirty="0"/>
          </a:p>
          <a:p>
            <a:pPr marL="342900" indent="-342900">
              <a:spcAft>
                <a:spcPts val="600"/>
              </a:spcAft>
              <a:buSzPct val="100000"/>
              <a:buChar char="•"/>
            </a:pPr>
            <a:r>
              <a:rPr lang="en-US" sz="1400" dirty="0">
                <a:solidFill>
                  <a:srgbClr val="E8EDF5"/>
                </a:solidFill>
              </a:rPr>
              <a:t>Tomorrow: Day 2 — Securing AI Systems (the 40% domain): OWASP LLM Top 10, prompt injection, guardrails</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Why everything runs locally</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All models run on YOUR machine via Ollama — CPU only, no GPU needed</a:t>
            </a:r>
            <a:endParaRPr lang="en-US" sz="1400" dirty="0"/>
          </a:p>
          <a:p>
            <a:pPr marL="342900" indent="-342900">
              <a:spcAft>
                <a:spcPts val="600"/>
              </a:spcAft>
              <a:buSzPct val="100000"/>
              <a:buChar char="•"/>
            </a:pPr>
            <a:r>
              <a:rPr lang="en-US" sz="1400" dirty="0">
                <a:solidFill>
                  <a:srgbClr val="E8EDF5"/>
                </a:solidFill>
              </a:rPr>
              <a:t>No data leaves the laptop: privacy by architecture, not by policy</a:t>
            </a:r>
            <a:endParaRPr lang="en-US" sz="1400" dirty="0"/>
          </a:p>
          <a:p>
            <a:pPr marL="342900" indent="-342900">
              <a:spcAft>
                <a:spcPts val="600"/>
              </a:spcAft>
              <a:buSzPct val="100000"/>
              <a:buChar char="•"/>
            </a:pPr>
            <a:r>
              <a:rPr lang="en-US" sz="1400" dirty="0">
                <a:solidFill>
                  <a:srgbClr val="E8EDF5"/>
                </a:solidFill>
              </a:rPr>
              <a:t>Same posture we recommend for low-trust classroom AI tools</a:t>
            </a:r>
            <a:endParaRPr lang="en-US" sz="1400" dirty="0"/>
          </a:p>
          <a:p>
            <a:pPr marL="342900" indent="-342900">
              <a:spcAft>
                <a:spcPts val="600"/>
              </a:spcAft>
              <a:buSzPct val="100000"/>
              <a:buChar char="•"/>
            </a:pPr>
            <a:r>
              <a:rPr lang="en-US" sz="1400" dirty="0">
                <a:solidFill>
                  <a:srgbClr val="E8EDF5"/>
                </a:solidFill>
              </a:rPr>
              <a:t>Digest-pinned Docker images: the exact bits we tested are the bits you run</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"AI" is an umbrella</a:t>
            </a:r>
            <a:endParaRPr lang="en-US" sz="2600" dirty="0"/>
          </a:p>
        </p:txBody>
      </p:sp>
      <p:sp>
        <p:nvSpPr>
          <p:cNvPr id="3" name="Text 1"/>
          <p:cNvSpPr/>
          <p:nvPr/>
        </p:nvSpPr>
        <p:spPr>
          <a:xfrm>
            <a:off x="548640" y="1234440"/>
            <a:ext cx="4480560" cy="3200400"/>
          </a:xfrm>
          <a:prstGeom prst="rect">
            <a:avLst/>
          </a:prstGeom>
          <a:noFill/>
          <a:ln/>
        </p:spPr>
        <p:txBody>
          <a:bodyPr wrap="square" rtlCol="0" anchor="t"/>
          <a:lstStyle/>
          <a:p>
            <a:pPr indent="0" marL="0">
              <a:spcAft>
                <a:spcPts val="800"/>
              </a:spcAft>
              <a:buNone/>
            </a:pPr>
            <a:r>
              <a:rPr lang="en-US" sz="1500" dirty="0">
                <a:solidFill>
                  <a:srgbClr val="E8EDF5"/>
                </a:solidFill>
              </a:rPr>
              <a:t>It helps to place today's tools on the map before we zoom in.</a:t>
            </a:r>
            <a:endParaRPr lang="en-US" sz="1500" dirty="0"/>
          </a:p>
          <a:p>
            <a:pPr marL="342900" indent="-342900">
              <a:spcAft>
                <a:spcPts val="600"/>
              </a:spcAft>
              <a:buSzPct val="100000"/>
              <a:buChar char="•"/>
            </a:pPr>
            <a:r>
              <a:rPr lang="en-US" sz="1400" dirty="0">
                <a:solidFill>
                  <a:srgbClr val="E8EDF5"/>
                </a:solidFill>
              </a:rPr>
              <a:t>Rule-based / symbolic AI — explicit human-written logic</a:t>
            </a:r>
            <a:endParaRPr lang="en-US" sz="1500" dirty="0"/>
          </a:p>
          <a:p>
            <a:pPr marL="342900" indent="-342900">
              <a:spcAft>
                <a:spcPts val="600"/>
              </a:spcAft>
              <a:buSzPct val="100000"/>
              <a:buChar char="•"/>
            </a:pPr>
            <a:r>
              <a:rPr lang="en-US" sz="1400" dirty="0">
                <a:solidFill>
                  <a:srgbClr val="E8EDF5"/>
                </a:solidFill>
              </a:rPr>
              <a:t>Classical machine learning — models that learn patterns from labeled data</a:t>
            </a:r>
            <a:endParaRPr lang="en-US" sz="1500" dirty="0"/>
          </a:p>
          <a:p>
            <a:pPr marL="342900" indent="-342900">
              <a:spcAft>
                <a:spcPts val="600"/>
              </a:spcAft>
              <a:buSzPct val="100000"/>
              <a:buChar char="•"/>
            </a:pPr>
            <a:r>
              <a:rPr lang="en-US" sz="1400" dirty="0">
                <a:solidFill>
                  <a:srgbClr val="E8EDF5"/>
                </a:solidFill>
              </a:rPr>
              <a:t>Deep learning — neural networks with many layers</a:t>
            </a:r>
            <a:endParaRPr lang="en-US" sz="1500" dirty="0"/>
          </a:p>
          <a:p>
            <a:pPr marL="342900" indent="-342900">
              <a:spcAft>
                <a:spcPts val="600"/>
              </a:spcAft>
              <a:buSzPct val="100000"/>
              <a:buChar char="•"/>
            </a:pPr>
            <a:r>
              <a:rPr lang="en-US" sz="1400" dirty="0">
                <a:solidFill>
                  <a:srgbClr val="E8EDF5"/>
                </a:solidFill>
              </a:rPr>
              <a:t>Generative AI — models that PRODUCE new content; LLMs are the generative-text branch</a:t>
            </a:r>
            <a:endParaRPr lang="en-US" sz="1500" dirty="0"/>
          </a:p>
        </p:txBody>
      </p:sp>
      <p:pic>
        <p:nvPicPr>
          <p:cNvPr id="4" name="Image 0" descr="/home/profz/projects/secai-course/site/public/img/lessons/day1-ai-umbrella-nesting.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12080" y="1234440"/>
            <a:ext cx="3383280" cy="2542032"/>
          </a:xfrm>
          <a:prstGeom prst="rect">
            <a:avLst/>
          </a:prstGeom>
        </p:spPr>
      </p:pic>
      <p:sp>
        <p:nvSpPr>
          <p:cNvPr id="5" name="Text 2"/>
          <p:cNvSpPr/>
          <p:nvPr/>
        </p:nvSpPr>
        <p:spPr>
          <a:xfrm>
            <a:off x="5212080" y="3794760"/>
            <a:ext cx="3383280" cy="274320"/>
          </a:xfrm>
          <a:prstGeom prst="rect">
            <a:avLst/>
          </a:prstGeom>
          <a:noFill/>
          <a:ln/>
        </p:spPr>
        <p:txBody>
          <a:bodyPr wrap="square" rtlCol="0" anchor="ctr"/>
          <a:lstStyle/>
          <a:p>
            <a:pPr algn="ctr" indent="0" marL="0">
              <a:buNone/>
            </a:pPr>
            <a:r>
              <a:rPr lang="en-US" sz="1000" dirty="0">
                <a:solidFill>
                  <a:srgbClr val="8B97AC"/>
                </a:solidFill>
              </a:rPr>
              <a:t>Nested scopes: AI → ML → deep learning → genAI</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Rule-based / symbolic AI</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Explicit human-written logic: if/then rules, decision trees written by hand</a:t>
            </a:r>
            <a:endParaRPr lang="en-US" sz="1400" dirty="0"/>
          </a:p>
          <a:p>
            <a:pPr marL="342900" indent="-342900">
              <a:spcAft>
                <a:spcPts val="600"/>
              </a:spcAft>
              <a:buSzPct val="100000"/>
              <a:buChar char="•"/>
            </a:pPr>
            <a:r>
              <a:rPr lang="en-US" sz="1400" dirty="0">
                <a:solidFill>
                  <a:srgbClr val="E8EDF5"/>
                </a:solidFill>
              </a:rPr>
              <a:t>Deterministic — same input, same output, every time</a:t>
            </a:r>
            <a:endParaRPr lang="en-US" sz="1400" dirty="0"/>
          </a:p>
          <a:p>
            <a:pPr marL="342900" indent="-342900">
              <a:spcAft>
                <a:spcPts val="600"/>
              </a:spcAft>
              <a:buSzPct val="100000"/>
              <a:buChar char="•"/>
            </a:pPr>
            <a:r>
              <a:rPr lang="en-US" sz="1400" dirty="0">
                <a:solidFill>
                  <a:srgbClr val="E8EDF5"/>
                </a:solidFill>
              </a:rPr>
              <a:t>Auditable — you can read exactly why it decided what it decided</a:t>
            </a:r>
            <a:endParaRPr lang="en-US" sz="1400" dirty="0"/>
          </a:p>
          <a:p>
            <a:pPr marL="342900" indent="-342900">
              <a:spcAft>
                <a:spcPts val="600"/>
              </a:spcAft>
              <a:buSzPct val="100000"/>
              <a:buChar char="•"/>
            </a:pPr>
            <a:r>
              <a:rPr lang="en-US" sz="1400" dirty="0">
                <a:solidFill>
                  <a:srgbClr val="E8EDF5"/>
                </a:solidFill>
              </a:rPr>
              <a:t>Brittle — breaks on anything the rule author didn't anticipate</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Classical machine learning</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Models learn patterns from labeled data instead of hand-written rules</a:t>
            </a:r>
            <a:endParaRPr lang="en-US" sz="1400" dirty="0"/>
          </a:p>
          <a:p>
            <a:pPr marL="342900" indent="-342900">
              <a:spcAft>
                <a:spcPts val="600"/>
              </a:spcAft>
              <a:buSzPct val="100000"/>
              <a:buChar char="•"/>
            </a:pPr>
            <a:r>
              <a:rPr lang="en-US" sz="1400" dirty="0">
                <a:solidFill>
                  <a:srgbClr val="E8EDF5"/>
                </a:solidFill>
              </a:rPr>
              <a:t>Classic security examples: spam filters, fraud scoring</a:t>
            </a:r>
            <a:endParaRPr lang="en-US" sz="1400" dirty="0"/>
          </a:p>
          <a:p>
            <a:pPr marL="342900" indent="-342900">
              <a:spcAft>
                <a:spcPts val="600"/>
              </a:spcAft>
              <a:buSzPct val="100000"/>
              <a:buChar char="•"/>
            </a:pPr>
            <a:r>
              <a:rPr lang="en-US" sz="1400" dirty="0">
                <a:solidFill>
                  <a:srgbClr val="E8EDF5"/>
                </a:solidFill>
              </a:rPr>
              <a:t>Still relatively small, cheap, and explainable compared to deep learning</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A0E17"/>
        </a:solidFill>
      </p:bgPr>
    </p:bg>
    <p:spTree>
      <p:nvGrpSpPr>
        <p:cNvPr id="1" name=""/>
        <p:cNvGrpSpPr/>
        <p:nvPr/>
      </p:nvGrpSpPr>
      <p:grpSpPr>
        <a:xfrm>
          <a:off x="0" y="0"/>
          <a:ext cx="0" cy="0"/>
          <a:chOff x="0" y="0"/>
          <a:chExt cx="0" cy="0"/>
        </a:xfrm>
      </p:grpSpPr>
      <p:sp>
        <p:nvSpPr>
          <p:cNvPr id="2" name="Text 0"/>
          <p:cNvSpPr/>
          <p:nvPr/>
        </p:nvSpPr>
        <p:spPr>
          <a:xfrm>
            <a:off x="548640" y="411480"/>
            <a:ext cx="8046720" cy="731520"/>
          </a:xfrm>
          <a:prstGeom prst="rect">
            <a:avLst/>
          </a:prstGeom>
          <a:noFill/>
          <a:ln/>
        </p:spPr>
        <p:txBody>
          <a:bodyPr wrap="square" rtlCol="0" anchor="t"/>
          <a:lstStyle/>
          <a:p>
            <a:pPr indent="0" marL="0">
              <a:buNone/>
            </a:pPr>
            <a:r>
              <a:rPr lang="en-US" sz="2600" b="1" dirty="0">
                <a:solidFill>
                  <a:srgbClr val="E8EDF5"/>
                </a:solidFill>
              </a:rPr>
              <a:t>Deep learning</a:t>
            </a:r>
            <a:endParaRPr lang="en-US" sz="2600" dirty="0"/>
          </a:p>
        </p:txBody>
      </p:sp>
      <p:sp>
        <p:nvSpPr>
          <p:cNvPr id="3" name="Text 1"/>
          <p:cNvSpPr/>
          <p:nvPr/>
        </p:nvSpPr>
        <p:spPr>
          <a:xfrm>
            <a:off x="548640" y="1234440"/>
            <a:ext cx="8046720" cy="3200400"/>
          </a:xfrm>
          <a:prstGeom prst="rect">
            <a:avLst/>
          </a:prstGeom>
          <a:noFill/>
          <a:ln/>
        </p:spPr>
        <p:txBody>
          <a:bodyPr wrap="square" rtlCol="0" anchor="t"/>
          <a:lstStyle/>
          <a:p>
            <a:pPr marL="342900" indent="-342900">
              <a:spcAft>
                <a:spcPts val="600"/>
              </a:spcAft>
              <a:buSzPct val="100000"/>
              <a:buChar char="•"/>
            </a:pPr>
            <a:r>
              <a:rPr lang="en-US" sz="1400" dirty="0">
                <a:solidFill>
                  <a:srgbClr val="E8EDF5"/>
                </a:solidFill>
              </a:rPr>
              <a:t>Neural networks with many layers</a:t>
            </a:r>
            <a:endParaRPr lang="en-US" sz="1400" dirty="0"/>
          </a:p>
          <a:p>
            <a:pPr marL="342900" indent="-342900">
              <a:spcAft>
                <a:spcPts val="600"/>
              </a:spcAft>
              <a:buSzPct val="100000"/>
              <a:buChar char="•"/>
            </a:pPr>
            <a:r>
              <a:rPr lang="en-US" sz="1400" dirty="0">
                <a:solidFill>
                  <a:srgbClr val="E8EDF5"/>
                </a:solidFill>
              </a:rPr>
              <a:t>The basis for modern language and vision models</a:t>
            </a:r>
            <a:endParaRPr lang="en-US" sz="1400" dirty="0"/>
          </a:p>
          <a:p>
            <a:pPr marL="342900" indent="-342900">
              <a:spcAft>
                <a:spcPts val="600"/>
              </a:spcAft>
              <a:buSzPct val="100000"/>
              <a:buChar char="•"/>
            </a:pPr>
            <a:r>
              <a:rPr lang="en-US" sz="1400" dirty="0">
                <a:solidFill>
                  <a:srgbClr val="E8EDF5"/>
                </a:solidFill>
              </a:rPr>
              <a:t>Learns its own internal features — powerful, but far less inspectable</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Foundations + Shared Vocabulary</dc:title>
  <dc:subject>PptxGenJS Presentation</dc:subject>
  <dc:creator>Hands-On SecAI+</dc:creator>
  <cp:lastModifiedBy>Hands-On SecAI+</cp:lastModifiedBy>
  <cp:revision>1</cp:revision>
  <dcterms:created xsi:type="dcterms:W3CDTF">2026-07-21T13:28:54Z</dcterms:created>
  <dcterms:modified xsi:type="dcterms:W3CDTF">2026-07-21T13:28:54Z</dcterms:modified>
</cp:coreProperties>
</file>